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257" r:id="rId3"/>
    <p:sldId id="258" r:id="rId4"/>
    <p:sldId id="259" r:id="rId5"/>
    <p:sldId id="287" r:id="rId6"/>
    <p:sldId id="260" r:id="rId7"/>
    <p:sldId id="280" r:id="rId8"/>
    <p:sldId id="266" r:id="rId9"/>
    <p:sldId id="261" r:id="rId10"/>
    <p:sldId id="263" r:id="rId11"/>
    <p:sldId id="264" r:id="rId12"/>
    <p:sldId id="267" r:id="rId13"/>
    <p:sldId id="269" r:id="rId14"/>
    <p:sldId id="268" r:id="rId15"/>
    <p:sldId id="285" r:id="rId16"/>
    <p:sldId id="283" r:id="rId17"/>
    <p:sldId id="284" r:id="rId18"/>
    <p:sldId id="270" r:id="rId19"/>
    <p:sldId id="286" r:id="rId20"/>
    <p:sldId id="28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595" autoAdjust="0"/>
  </p:normalViewPr>
  <p:slideViewPr>
    <p:cSldViewPr snapToGrid="0" snapToObjects="1">
      <p:cViewPr varScale="1">
        <p:scale>
          <a:sx n="64" d="100"/>
          <a:sy n="64" d="100"/>
        </p:scale>
        <p:origin x="1340" y="36"/>
      </p:cViewPr>
      <p:guideLst>
        <p:guide orient="horz" pos="2160"/>
        <p:guide pos="2880"/>
      </p:guideLst>
    </p:cSldViewPr>
  </p:slideViewPr>
  <p:outlineViewPr>
    <p:cViewPr>
      <p:scale>
        <a:sx n="33" d="100"/>
        <a:sy n="33" d="100"/>
      </p:scale>
      <p:origin x="0" y="2008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DA49CF-6A3F-8941-A54C-61D0DBFEC480}" type="doc">
      <dgm:prSet loTypeId="urn:microsoft.com/office/officeart/2005/8/layout/StepDownProcess" loCatId="" qsTypeId="urn:microsoft.com/office/officeart/2005/8/quickstyle/simple4" qsCatId="simple" csTypeId="urn:microsoft.com/office/officeart/2005/8/colors/accent1_2" csCatId="accent1" phldr="1"/>
      <dgm:spPr/>
      <dgm:t>
        <a:bodyPr/>
        <a:lstStyle/>
        <a:p>
          <a:endParaRPr lang="en-US"/>
        </a:p>
      </dgm:t>
    </dgm:pt>
    <dgm:pt modelId="{18FCC654-78BD-A54D-B83D-59C3B33B02A0}">
      <dgm:prSet phldrT="[Text]" custT="1"/>
      <dgm:spPr/>
      <dgm:t>
        <a:bodyPr/>
        <a:lstStyle/>
        <a:p>
          <a:r>
            <a:rPr lang="en-US" sz="1800" dirty="0"/>
            <a:t>INITIATION</a:t>
          </a:r>
        </a:p>
      </dgm:t>
    </dgm:pt>
    <dgm:pt modelId="{64FAEEC6-66E6-DF41-A219-636BD98CA137}" type="parTrans" cxnId="{D46A6924-07F0-764F-B9EB-021452F5E85F}">
      <dgm:prSet/>
      <dgm:spPr/>
      <dgm:t>
        <a:bodyPr/>
        <a:lstStyle/>
        <a:p>
          <a:endParaRPr lang="en-US"/>
        </a:p>
      </dgm:t>
    </dgm:pt>
    <dgm:pt modelId="{DB382497-D31F-3046-80FF-60467E44D8C9}" type="sibTrans" cxnId="{D46A6924-07F0-764F-B9EB-021452F5E85F}">
      <dgm:prSet/>
      <dgm:spPr/>
      <dgm:t>
        <a:bodyPr/>
        <a:lstStyle/>
        <a:p>
          <a:endParaRPr lang="en-US"/>
        </a:p>
      </dgm:t>
    </dgm:pt>
    <dgm:pt modelId="{0F832FA3-CEDB-F848-812D-1E86D1E0F5FF}">
      <dgm:prSet phldrT="[Text]" custT="1"/>
      <dgm:spPr/>
      <dgm:t>
        <a:bodyPr/>
        <a:lstStyle/>
        <a:p>
          <a:r>
            <a:rPr lang="en-US" sz="2000" dirty="0"/>
            <a:t>The school or the parent can initiate the process.</a:t>
          </a:r>
        </a:p>
      </dgm:t>
    </dgm:pt>
    <dgm:pt modelId="{F72FFDD7-4D10-154F-98F0-798D00CFE028}" type="parTrans" cxnId="{F09FC67A-ECED-7B4C-B619-8C1BCECEFD3F}">
      <dgm:prSet/>
      <dgm:spPr/>
      <dgm:t>
        <a:bodyPr/>
        <a:lstStyle/>
        <a:p>
          <a:endParaRPr lang="en-US"/>
        </a:p>
      </dgm:t>
    </dgm:pt>
    <dgm:pt modelId="{411C5511-C732-324F-8498-6A9C9B7ABB34}" type="sibTrans" cxnId="{F09FC67A-ECED-7B4C-B619-8C1BCECEFD3F}">
      <dgm:prSet/>
      <dgm:spPr/>
      <dgm:t>
        <a:bodyPr/>
        <a:lstStyle/>
        <a:p>
          <a:endParaRPr lang="en-US"/>
        </a:p>
      </dgm:t>
    </dgm:pt>
    <dgm:pt modelId="{8574024A-9F1A-5541-AD29-61D07A409F52}">
      <dgm:prSet phldrT="[Text]" custT="1"/>
      <dgm:spPr/>
      <dgm:t>
        <a:bodyPr/>
        <a:lstStyle/>
        <a:p>
          <a:r>
            <a:rPr lang="en-US" sz="2000" dirty="0"/>
            <a:t>PERMISSION</a:t>
          </a:r>
        </a:p>
      </dgm:t>
    </dgm:pt>
    <dgm:pt modelId="{7564911B-E2B2-6F44-BF9F-84DD2D628E3A}" type="parTrans" cxnId="{14D9A936-1E23-A342-95D3-2C6456AD1160}">
      <dgm:prSet/>
      <dgm:spPr/>
      <dgm:t>
        <a:bodyPr/>
        <a:lstStyle/>
        <a:p>
          <a:endParaRPr lang="en-US"/>
        </a:p>
      </dgm:t>
    </dgm:pt>
    <dgm:pt modelId="{24A44F3E-801C-DF43-8F9C-315345710FE1}" type="sibTrans" cxnId="{14D9A936-1E23-A342-95D3-2C6456AD1160}">
      <dgm:prSet/>
      <dgm:spPr/>
      <dgm:t>
        <a:bodyPr/>
        <a:lstStyle/>
        <a:p>
          <a:endParaRPr lang="en-US"/>
        </a:p>
      </dgm:t>
    </dgm:pt>
    <dgm:pt modelId="{0F407318-2ADC-7F46-8E60-DB708C0D4E98}">
      <dgm:prSet phldrT="[Text]" custT="1"/>
      <dgm:spPr/>
      <dgm:t>
        <a:bodyPr/>
        <a:lstStyle/>
        <a:p>
          <a:r>
            <a:rPr lang="en-US" sz="2000" dirty="0"/>
            <a:t>If school initiates, parental permission is required </a:t>
          </a:r>
          <a:r>
            <a:rPr lang="en-US" sz="2000" i="1" dirty="0"/>
            <a:t>before</a:t>
          </a:r>
          <a:r>
            <a:rPr lang="en-US" sz="2000" dirty="0"/>
            <a:t> an evaluation takes place.</a:t>
          </a:r>
        </a:p>
      </dgm:t>
    </dgm:pt>
    <dgm:pt modelId="{F7EB08BC-BF5B-1340-B29B-2C19EE4B7A36}" type="parTrans" cxnId="{92B122DB-529C-B147-975E-B8CB91F85AA7}">
      <dgm:prSet/>
      <dgm:spPr/>
      <dgm:t>
        <a:bodyPr/>
        <a:lstStyle/>
        <a:p>
          <a:endParaRPr lang="en-US"/>
        </a:p>
      </dgm:t>
    </dgm:pt>
    <dgm:pt modelId="{D290E3EA-E5E8-8F47-92A8-1FA8C0CE09BB}" type="sibTrans" cxnId="{92B122DB-529C-B147-975E-B8CB91F85AA7}">
      <dgm:prSet/>
      <dgm:spPr/>
      <dgm:t>
        <a:bodyPr/>
        <a:lstStyle/>
        <a:p>
          <a:endParaRPr lang="en-US"/>
        </a:p>
      </dgm:t>
    </dgm:pt>
    <dgm:pt modelId="{91454C4B-A3D8-DE42-A70B-F3D120965E9B}">
      <dgm:prSet phldrT="[Text]" custT="1"/>
      <dgm:spPr/>
      <dgm:t>
        <a:bodyPr/>
        <a:lstStyle/>
        <a:p>
          <a:r>
            <a:rPr lang="en-US" sz="2000" dirty="0"/>
            <a:t>DETERMINATION</a:t>
          </a:r>
        </a:p>
      </dgm:t>
    </dgm:pt>
    <dgm:pt modelId="{C0431FC0-ED18-BC41-843E-01C3D549DCAB}" type="parTrans" cxnId="{D1EB84D7-CCA7-2B4B-AC3F-548B8D0E6A5E}">
      <dgm:prSet/>
      <dgm:spPr/>
      <dgm:t>
        <a:bodyPr/>
        <a:lstStyle/>
        <a:p>
          <a:endParaRPr lang="en-US"/>
        </a:p>
      </dgm:t>
    </dgm:pt>
    <dgm:pt modelId="{3C5B4FC5-0FDA-034F-BADB-4AC152808B1E}" type="sibTrans" cxnId="{D1EB84D7-CCA7-2B4B-AC3F-548B8D0E6A5E}">
      <dgm:prSet/>
      <dgm:spPr/>
      <dgm:t>
        <a:bodyPr/>
        <a:lstStyle/>
        <a:p>
          <a:endParaRPr lang="en-US"/>
        </a:p>
      </dgm:t>
    </dgm:pt>
    <dgm:pt modelId="{F304C279-E475-BA4F-8D41-FE7C8171A8CA}">
      <dgm:prSet phldrT="[Text]" custT="1"/>
      <dgm:spPr/>
      <dgm:t>
        <a:bodyPr/>
        <a:lstStyle/>
        <a:p>
          <a:r>
            <a:rPr lang="en-US" sz="2000" dirty="0"/>
            <a:t>Receive notice of IEP; OR</a:t>
          </a:r>
        </a:p>
      </dgm:t>
    </dgm:pt>
    <dgm:pt modelId="{A3B24D92-FEF6-CB40-B5CC-B5412F12A897}" type="parTrans" cxnId="{8ED2AD51-39E0-8C46-B25B-E6A6DEC2D3A2}">
      <dgm:prSet/>
      <dgm:spPr/>
      <dgm:t>
        <a:bodyPr/>
        <a:lstStyle/>
        <a:p>
          <a:endParaRPr lang="en-US"/>
        </a:p>
      </dgm:t>
    </dgm:pt>
    <dgm:pt modelId="{AA36AE8F-7A7C-E343-9283-936435325EA0}" type="sibTrans" cxnId="{8ED2AD51-39E0-8C46-B25B-E6A6DEC2D3A2}">
      <dgm:prSet/>
      <dgm:spPr/>
      <dgm:t>
        <a:bodyPr/>
        <a:lstStyle/>
        <a:p>
          <a:endParaRPr lang="en-US"/>
        </a:p>
      </dgm:t>
    </dgm:pt>
    <dgm:pt modelId="{29E48336-107D-C74D-BB2F-ACB98292CB56}">
      <dgm:prSet phldrT="[Text]" custT="1"/>
      <dgm:spPr/>
      <dgm:t>
        <a:bodyPr/>
        <a:lstStyle/>
        <a:p>
          <a:r>
            <a:rPr lang="en-US" sz="2000" dirty="0"/>
            <a:t>EVALUATION</a:t>
          </a:r>
        </a:p>
      </dgm:t>
    </dgm:pt>
    <dgm:pt modelId="{FC83C6D0-D8DB-CB40-AAF1-C8C6A319CBE8}" type="parTrans" cxnId="{FE2B26DA-8129-E64D-99C0-41C394C4C8D2}">
      <dgm:prSet/>
      <dgm:spPr/>
      <dgm:t>
        <a:bodyPr/>
        <a:lstStyle/>
        <a:p>
          <a:endParaRPr lang="en-US"/>
        </a:p>
      </dgm:t>
    </dgm:pt>
    <dgm:pt modelId="{7F48A49C-F765-D041-A06F-52D03C6F9B34}" type="sibTrans" cxnId="{FE2B26DA-8129-E64D-99C0-41C394C4C8D2}">
      <dgm:prSet/>
      <dgm:spPr/>
      <dgm:t>
        <a:bodyPr/>
        <a:lstStyle/>
        <a:p>
          <a:endParaRPr lang="en-US"/>
        </a:p>
      </dgm:t>
    </dgm:pt>
    <dgm:pt modelId="{58007695-76CF-5043-B05D-6D4AC910B11B}">
      <dgm:prSet phldrT="[Text]" custT="1"/>
      <dgm:spPr/>
      <dgm:t>
        <a:bodyPr/>
        <a:lstStyle/>
        <a:p>
          <a:r>
            <a:rPr lang="en-US" sz="2000" dirty="0"/>
            <a:t>Finding that services are not warranted.</a:t>
          </a:r>
        </a:p>
      </dgm:t>
    </dgm:pt>
    <dgm:pt modelId="{9536DA46-4FCB-D349-B109-3EC793F9CB1E}" type="parTrans" cxnId="{EB9CC5B1-FA8B-BB45-A169-365A0FFEC877}">
      <dgm:prSet/>
      <dgm:spPr/>
      <dgm:t>
        <a:bodyPr/>
        <a:lstStyle/>
        <a:p>
          <a:endParaRPr lang="en-US"/>
        </a:p>
      </dgm:t>
    </dgm:pt>
    <dgm:pt modelId="{3299C4C2-5E71-4143-AA8C-376096EA7150}" type="sibTrans" cxnId="{EB9CC5B1-FA8B-BB45-A169-365A0FFEC877}">
      <dgm:prSet/>
      <dgm:spPr/>
      <dgm:t>
        <a:bodyPr/>
        <a:lstStyle/>
        <a:p>
          <a:endParaRPr lang="en-US"/>
        </a:p>
      </dgm:t>
    </dgm:pt>
    <dgm:pt modelId="{9252C385-F1A1-5A43-8E11-1B0F9A968061}">
      <dgm:prSet phldrT="[Text]" custT="1"/>
      <dgm:spPr/>
      <dgm:t>
        <a:bodyPr/>
        <a:lstStyle/>
        <a:p>
          <a:r>
            <a:rPr lang="en-US" sz="2000" dirty="0"/>
            <a:t>School pays for evaluation.  Parents can request an outside evaluation be done and school will pay for that also.</a:t>
          </a:r>
        </a:p>
      </dgm:t>
    </dgm:pt>
    <dgm:pt modelId="{A4607871-897B-5A40-B7A7-042ABF05845E}" type="parTrans" cxnId="{D7B96038-49C4-6948-BFA6-ED37BDF52344}">
      <dgm:prSet/>
      <dgm:spPr/>
      <dgm:t>
        <a:bodyPr/>
        <a:lstStyle/>
        <a:p>
          <a:endParaRPr lang="en-US"/>
        </a:p>
      </dgm:t>
    </dgm:pt>
    <dgm:pt modelId="{DD933C29-BD93-4F40-B082-A91871E3AE6F}" type="sibTrans" cxnId="{D7B96038-49C4-6948-BFA6-ED37BDF52344}">
      <dgm:prSet/>
      <dgm:spPr/>
      <dgm:t>
        <a:bodyPr/>
        <a:lstStyle/>
        <a:p>
          <a:endParaRPr lang="en-US"/>
        </a:p>
      </dgm:t>
    </dgm:pt>
    <dgm:pt modelId="{4E9FABE5-2604-2041-AB47-0E8F2C4140E3}" type="pres">
      <dgm:prSet presAssocID="{12DA49CF-6A3F-8941-A54C-61D0DBFEC480}" presName="rootnode" presStyleCnt="0">
        <dgm:presLayoutVars>
          <dgm:chMax/>
          <dgm:chPref/>
          <dgm:dir/>
          <dgm:animLvl val="lvl"/>
        </dgm:presLayoutVars>
      </dgm:prSet>
      <dgm:spPr/>
    </dgm:pt>
    <dgm:pt modelId="{C4674650-A59C-F34D-9059-B4878657BFD3}" type="pres">
      <dgm:prSet presAssocID="{18FCC654-78BD-A54D-B83D-59C3B33B02A0}" presName="composite" presStyleCnt="0"/>
      <dgm:spPr/>
    </dgm:pt>
    <dgm:pt modelId="{19738262-E556-FE45-9FFA-085AB5BC3A80}" type="pres">
      <dgm:prSet presAssocID="{18FCC654-78BD-A54D-B83D-59C3B33B02A0}" presName="bentUpArrow1" presStyleLbl="alignImgPlace1" presStyleIdx="0" presStyleCnt="3" custLinFactNeighborX="-22073" custLinFactNeighborY="2400"/>
      <dgm:spPr/>
    </dgm:pt>
    <dgm:pt modelId="{889341D7-28A6-FD40-94B6-DD56BC25B13C}" type="pres">
      <dgm:prSet presAssocID="{18FCC654-78BD-A54D-B83D-59C3B33B02A0}" presName="ParentText" presStyleLbl="node1" presStyleIdx="0" presStyleCnt="4" custScaleX="160002" custLinFactNeighborX="9320" custLinFactNeighborY="-2559">
        <dgm:presLayoutVars>
          <dgm:chMax val="1"/>
          <dgm:chPref val="1"/>
          <dgm:bulletEnabled val="1"/>
        </dgm:presLayoutVars>
      </dgm:prSet>
      <dgm:spPr/>
    </dgm:pt>
    <dgm:pt modelId="{80B89491-F139-104A-87CD-40F374B4B862}" type="pres">
      <dgm:prSet presAssocID="{18FCC654-78BD-A54D-B83D-59C3B33B02A0}" presName="ChildText" presStyleLbl="revTx" presStyleIdx="0" presStyleCnt="4" custScaleX="619362" custScaleY="103356" custLinFactX="103942" custLinFactNeighborX="200000" custLinFactNeighborY="-13288">
        <dgm:presLayoutVars>
          <dgm:chMax val="0"/>
          <dgm:chPref val="0"/>
          <dgm:bulletEnabled val="1"/>
        </dgm:presLayoutVars>
      </dgm:prSet>
      <dgm:spPr/>
    </dgm:pt>
    <dgm:pt modelId="{078F267E-3907-2145-9D38-9D30C286AC52}" type="pres">
      <dgm:prSet presAssocID="{DB382497-D31F-3046-80FF-60467E44D8C9}" presName="sibTrans" presStyleCnt="0"/>
      <dgm:spPr/>
    </dgm:pt>
    <dgm:pt modelId="{C5690163-059F-2C4F-88B4-1B6888F4DDC8}" type="pres">
      <dgm:prSet presAssocID="{8574024A-9F1A-5541-AD29-61D07A409F52}" presName="composite" presStyleCnt="0"/>
      <dgm:spPr/>
    </dgm:pt>
    <dgm:pt modelId="{A250969A-59BA-D946-B2E5-08E936322716}" type="pres">
      <dgm:prSet presAssocID="{8574024A-9F1A-5541-AD29-61D07A409F52}" presName="bentUpArrow1" presStyleLbl="alignImgPlace1" presStyleIdx="1" presStyleCnt="3" custLinFactX="-100000" custLinFactNeighborX="-119274" custLinFactNeighborY="12003"/>
      <dgm:spPr/>
    </dgm:pt>
    <dgm:pt modelId="{29BFFAE3-F40F-DE40-8B39-5F8D8AF24D4A}" type="pres">
      <dgm:prSet presAssocID="{8574024A-9F1A-5541-AD29-61D07A409F52}" presName="ParentText" presStyleLbl="node1" presStyleIdx="1" presStyleCnt="4" custScaleX="199844" custLinFactNeighborX="-96965" custLinFactNeighborY="4074">
        <dgm:presLayoutVars>
          <dgm:chMax val="1"/>
          <dgm:chPref val="1"/>
          <dgm:bulletEnabled val="1"/>
        </dgm:presLayoutVars>
      </dgm:prSet>
      <dgm:spPr/>
    </dgm:pt>
    <dgm:pt modelId="{21AC33A4-0D98-AA40-B929-07EB5BB3C85A}" type="pres">
      <dgm:prSet presAssocID="{8574024A-9F1A-5541-AD29-61D07A409F52}" presName="ChildText" presStyleLbl="revTx" presStyleIdx="1" presStyleCnt="4" custScaleX="623880" custLinFactX="96363" custLinFactNeighborX="100000" custLinFactNeighborY="-1">
        <dgm:presLayoutVars>
          <dgm:chMax val="0"/>
          <dgm:chPref val="0"/>
          <dgm:bulletEnabled val="1"/>
        </dgm:presLayoutVars>
      </dgm:prSet>
      <dgm:spPr/>
    </dgm:pt>
    <dgm:pt modelId="{4D213CC9-5BFB-794A-B7CD-331B4ED160C9}" type="pres">
      <dgm:prSet presAssocID="{24A44F3E-801C-DF43-8F9C-315345710FE1}" presName="sibTrans" presStyleCnt="0"/>
      <dgm:spPr/>
    </dgm:pt>
    <dgm:pt modelId="{D06BA46C-BA94-F94E-A8C4-806F6FDB74D7}" type="pres">
      <dgm:prSet presAssocID="{29E48336-107D-C74D-BB2F-ACB98292CB56}" presName="composite" presStyleCnt="0"/>
      <dgm:spPr/>
    </dgm:pt>
    <dgm:pt modelId="{88020D9C-3F33-BC48-A9D0-EA45A6BFB345}" type="pres">
      <dgm:prSet presAssocID="{29E48336-107D-C74D-BB2F-ACB98292CB56}" presName="bentUpArrow1" presStyleLbl="alignImgPlace1" presStyleIdx="2" presStyleCnt="3" custLinFactX="-221144" custLinFactNeighborX="-300000" custLinFactNeighborY="27353"/>
      <dgm:spPr/>
    </dgm:pt>
    <dgm:pt modelId="{A47EB235-70B1-364B-AEC8-C04A7AF9D65C}" type="pres">
      <dgm:prSet presAssocID="{29E48336-107D-C74D-BB2F-ACB98292CB56}" presName="ParentText" presStyleLbl="node1" presStyleIdx="2" presStyleCnt="4" custScaleX="203607" custLinFactX="-106534" custLinFactNeighborX="-200000" custLinFactNeighborY="17315">
        <dgm:presLayoutVars>
          <dgm:chMax val="1"/>
          <dgm:chPref val="1"/>
          <dgm:bulletEnabled val="1"/>
        </dgm:presLayoutVars>
      </dgm:prSet>
      <dgm:spPr/>
    </dgm:pt>
    <dgm:pt modelId="{C06D6955-9B3C-634C-8DB6-FC6FCA7C40D1}" type="pres">
      <dgm:prSet presAssocID="{29E48336-107D-C74D-BB2F-ACB98292CB56}" presName="ChildText" presStyleLbl="revTx" presStyleIdx="2" presStyleCnt="4" custScaleX="825311" custLinFactNeighborX="1659" custLinFactNeighborY="15749">
        <dgm:presLayoutVars>
          <dgm:chMax val="0"/>
          <dgm:chPref val="0"/>
          <dgm:bulletEnabled val="1"/>
        </dgm:presLayoutVars>
      </dgm:prSet>
      <dgm:spPr/>
    </dgm:pt>
    <dgm:pt modelId="{BE70214E-D274-AA4E-91EA-184F96D4FE86}" type="pres">
      <dgm:prSet presAssocID="{7F48A49C-F765-D041-A06F-52D03C6F9B34}" presName="sibTrans" presStyleCnt="0"/>
      <dgm:spPr/>
    </dgm:pt>
    <dgm:pt modelId="{6388C1B4-DA96-6548-A928-581102EE0081}" type="pres">
      <dgm:prSet presAssocID="{91454C4B-A3D8-DE42-A70B-F3D120965E9B}" presName="composite" presStyleCnt="0"/>
      <dgm:spPr/>
    </dgm:pt>
    <dgm:pt modelId="{91537CD2-E30E-664F-93A4-C70031681B01}" type="pres">
      <dgm:prSet presAssocID="{91454C4B-A3D8-DE42-A70B-F3D120965E9B}" presName="ParentText" presStyleLbl="node1" presStyleIdx="3" presStyleCnt="4" custScaleX="226053" custLinFactX="-129948" custLinFactNeighborX="-200000" custLinFactNeighborY="33570">
        <dgm:presLayoutVars>
          <dgm:chMax val="1"/>
          <dgm:chPref val="1"/>
          <dgm:bulletEnabled val="1"/>
        </dgm:presLayoutVars>
      </dgm:prSet>
      <dgm:spPr/>
    </dgm:pt>
    <dgm:pt modelId="{BA6C9FD9-B67D-194C-A407-4C49679AFE9F}" type="pres">
      <dgm:prSet presAssocID="{91454C4B-A3D8-DE42-A70B-F3D120965E9B}" presName="FinalChildText" presStyleLbl="revTx" presStyleIdx="3" presStyleCnt="4" custScaleX="557816" custLinFactX="-24607" custLinFactNeighborX="-100000" custLinFactNeighborY="42331">
        <dgm:presLayoutVars>
          <dgm:chMax val="0"/>
          <dgm:chPref val="0"/>
          <dgm:bulletEnabled val="1"/>
        </dgm:presLayoutVars>
      </dgm:prSet>
      <dgm:spPr/>
    </dgm:pt>
  </dgm:ptLst>
  <dgm:cxnLst>
    <dgm:cxn modelId="{D1EB84D7-CCA7-2B4B-AC3F-548B8D0E6A5E}" srcId="{12DA49CF-6A3F-8941-A54C-61D0DBFEC480}" destId="{91454C4B-A3D8-DE42-A70B-F3D120965E9B}" srcOrd="3" destOrd="0" parTransId="{C0431FC0-ED18-BC41-843E-01C3D549DCAB}" sibTransId="{3C5B4FC5-0FDA-034F-BADB-4AC152808B1E}"/>
    <dgm:cxn modelId="{F4D390AF-C9EE-FF4A-905F-487A7AFD1C9A}" type="presOf" srcId="{18FCC654-78BD-A54D-B83D-59C3B33B02A0}" destId="{889341D7-28A6-FD40-94B6-DD56BC25B13C}" srcOrd="0" destOrd="0" presId="urn:microsoft.com/office/officeart/2005/8/layout/StepDownProcess"/>
    <dgm:cxn modelId="{D7B96038-49C4-6948-BFA6-ED37BDF52344}" srcId="{29E48336-107D-C74D-BB2F-ACB98292CB56}" destId="{9252C385-F1A1-5A43-8E11-1B0F9A968061}" srcOrd="0" destOrd="0" parTransId="{A4607871-897B-5A40-B7A7-042ABF05845E}" sibTransId="{DD933C29-BD93-4F40-B082-A91871E3AE6F}"/>
    <dgm:cxn modelId="{4432163B-FD2E-F64F-B268-001AD11BED2E}" type="presOf" srcId="{12DA49CF-6A3F-8941-A54C-61D0DBFEC480}" destId="{4E9FABE5-2604-2041-AB47-0E8F2C4140E3}" srcOrd="0" destOrd="0" presId="urn:microsoft.com/office/officeart/2005/8/layout/StepDownProcess"/>
    <dgm:cxn modelId="{0B37DBD0-508A-8146-994E-B3274D5E9622}" type="presOf" srcId="{F304C279-E475-BA4F-8D41-FE7C8171A8CA}" destId="{BA6C9FD9-B67D-194C-A407-4C49679AFE9F}" srcOrd="0" destOrd="0" presId="urn:microsoft.com/office/officeart/2005/8/layout/StepDownProcess"/>
    <dgm:cxn modelId="{F09FC67A-ECED-7B4C-B619-8C1BCECEFD3F}" srcId="{18FCC654-78BD-A54D-B83D-59C3B33B02A0}" destId="{0F832FA3-CEDB-F848-812D-1E86D1E0F5FF}" srcOrd="0" destOrd="0" parTransId="{F72FFDD7-4D10-154F-98F0-798D00CFE028}" sibTransId="{411C5511-C732-324F-8498-6A9C9B7ABB34}"/>
    <dgm:cxn modelId="{715274E2-4383-5B4C-B059-F87E7870D5FA}" type="presOf" srcId="{58007695-76CF-5043-B05D-6D4AC910B11B}" destId="{BA6C9FD9-B67D-194C-A407-4C49679AFE9F}" srcOrd="0" destOrd="1" presId="urn:microsoft.com/office/officeart/2005/8/layout/StepDownProcess"/>
    <dgm:cxn modelId="{EAEDDCE7-8CFF-5347-971D-AE7081D2250B}" type="presOf" srcId="{8574024A-9F1A-5541-AD29-61D07A409F52}" destId="{29BFFAE3-F40F-DE40-8B39-5F8D8AF24D4A}" srcOrd="0" destOrd="0" presId="urn:microsoft.com/office/officeart/2005/8/layout/StepDownProcess"/>
    <dgm:cxn modelId="{E4D0B162-0B48-9B45-8405-63718F737DA6}" type="presOf" srcId="{9252C385-F1A1-5A43-8E11-1B0F9A968061}" destId="{C06D6955-9B3C-634C-8DB6-FC6FCA7C40D1}" srcOrd="0" destOrd="0" presId="urn:microsoft.com/office/officeart/2005/8/layout/StepDownProcess"/>
    <dgm:cxn modelId="{FE2B26DA-8129-E64D-99C0-41C394C4C8D2}" srcId="{12DA49CF-6A3F-8941-A54C-61D0DBFEC480}" destId="{29E48336-107D-C74D-BB2F-ACB98292CB56}" srcOrd="2" destOrd="0" parTransId="{FC83C6D0-D8DB-CB40-AAF1-C8C6A319CBE8}" sibTransId="{7F48A49C-F765-D041-A06F-52D03C6F9B34}"/>
    <dgm:cxn modelId="{92B122DB-529C-B147-975E-B8CB91F85AA7}" srcId="{8574024A-9F1A-5541-AD29-61D07A409F52}" destId="{0F407318-2ADC-7F46-8E60-DB708C0D4E98}" srcOrd="0" destOrd="0" parTransId="{F7EB08BC-BF5B-1340-B29B-2C19EE4B7A36}" sibTransId="{D290E3EA-E5E8-8F47-92A8-1FA8C0CE09BB}"/>
    <dgm:cxn modelId="{09EB4B3B-0772-9B43-94F7-06030C5E24EC}" type="presOf" srcId="{0F832FA3-CEDB-F848-812D-1E86D1E0F5FF}" destId="{80B89491-F139-104A-87CD-40F374B4B862}" srcOrd="0" destOrd="0" presId="urn:microsoft.com/office/officeart/2005/8/layout/StepDownProcess"/>
    <dgm:cxn modelId="{16544C69-08D6-F642-8319-16644196A2BF}" type="presOf" srcId="{29E48336-107D-C74D-BB2F-ACB98292CB56}" destId="{A47EB235-70B1-364B-AEC8-C04A7AF9D65C}" srcOrd="0" destOrd="0" presId="urn:microsoft.com/office/officeart/2005/8/layout/StepDownProcess"/>
    <dgm:cxn modelId="{AB81B623-EE01-444E-96B9-746CEFFD1DD5}" type="presOf" srcId="{91454C4B-A3D8-DE42-A70B-F3D120965E9B}" destId="{91537CD2-E30E-664F-93A4-C70031681B01}" srcOrd="0" destOrd="0" presId="urn:microsoft.com/office/officeart/2005/8/layout/StepDownProcess"/>
    <dgm:cxn modelId="{D46A6924-07F0-764F-B9EB-021452F5E85F}" srcId="{12DA49CF-6A3F-8941-A54C-61D0DBFEC480}" destId="{18FCC654-78BD-A54D-B83D-59C3B33B02A0}" srcOrd="0" destOrd="0" parTransId="{64FAEEC6-66E6-DF41-A219-636BD98CA137}" sibTransId="{DB382497-D31F-3046-80FF-60467E44D8C9}"/>
    <dgm:cxn modelId="{3D1C4811-6D2A-FD48-B862-87128FE177DB}" type="presOf" srcId="{0F407318-2ADC-7F46-8E60-DB708C0D4E98}" destId="{21AC33A4-0D98-AA40-B929-07EB5BB3C85A}" srcOrd="0" destOrd="0" presId="urn:microsoft.com/office/officeart/2005/8/layout/StepDownProcess"/>
    <dgm:cxn modelId="{14D9A936-1E23-A342-95D3-2C6456AD1160}" srcId="{12DA49CF-6A3F-8941-A54C-61D0DBFEC480}" destId="{8574024A-9F1A-5541-AD29-61D07A409F52}" srcOrd="1" destOrd="0" parTransId="{7564911B-E2B2-6F44-BF9F-84DD2D628E3A}" sibTransId="{24A44F3E-801C-DF43-8F9C-315345710FE1}"/>
    <dgm:cxn modelId="{8ED2AD51-39E0-8C46-B25B-E6A6DEC2D3A2}" srcId="{91454C4B-A3D8-DE42-A70B-F3D120965E9B}" destId="{F304C279-E475-BA4F-8D41-FE7C8171A8CA}" srcOrd="0" destOrd="0" parTransId="{A3B24D92-FEF6-CB40-B5CC-B5412F12A897}" sibTransId="{AA36AE8F-7A7C-E343-9283-936435325EA0}"/>
    <dgm:cxn modelId="{EB9CC5B1-FA8B-BB45-A169-365A0FFEC877}" srcId="{91454C4B-A3D8-DE42-A70B-F3D120965E9B}" destId="{58007695-76CF-5043-B05D-6D4AC910B11B}" srcOrd="1" destOrd="0" parTransId="{9536DA46-4FCB-D349-B109-3EC793F9CB1E}" sibTransId="{3299C4C2-5E71-4143-AA8C-376096EA7150}"/>
    <dgm:cxn modelId="{75207052-B857-2F4C-9359-C81CDB2CEE04}" type="presParOf" srcId="{4E9FABE5-2604-2041-AB47-0E8F2C4140E3}" destId="{C4674650-A59C-F34D-9059-B4878657BFD3}" srcOrd="0" destOrd="0" presId="urn:microsoft.com/office/officeart/2005/8/layout/StepDownProcess"/>
    <dgm:cxn modelId="{900859F3-5EFF-324B-B279-79C546F526A6}" type="presParOf" srcId="{C4674650-A59C-F34D-9059-B4878657BFD3}" destId="{19738262-E556-FE45-9FFA-085AB5BC3A80}" srcOrd="0" destOrd="0" presId="urn:microsoft.com/office/officeart/2005/8/layout/StepDownProcess"/>
    <dgm:cxn modelId="{D154BA24-51CA-6F48-BE31-C234182482FF}" type="presParOf" srcId="{C4674650-A59C-F34D-9059-B4878657BFD3}" destId="{889341D7-28A6-FD40-94B6-DD56BC25B13C}" srcOrd="1" destOrd="0" presId="urn:microsoft.com/office/officeart/2005/8/layout/StepDownProcess"/>
    <dgm:cxn modelId="{4239A693-296A-8D40-8953-9E1E1D703C79}" type="presParOf" srcId="{C4674650-A59C-F34D-9059-B4878657BFD3}" destId="{80B89491-F139-104A-87CD-40F374B4B862}" srcOrd="2" destOrd="0" presId="urn:microsoft.com/office/officeart/2005/8/layout/StepDownProcess"/>
    <dgm:cxn modelId="{D2A5E53B-F48A-244A-AD64-EDB9748F2BBD}" type="presParOf" srcId="{4E9FABE5-2604-2041-AB47-0E8F2C4140E3}" destId="{078F267E-3907-2145-9D38-9D30C286AC52}" srcOrd="1" destOrd="0" presId="urn:microsoft.com/office/officeart/2005/8/layout/StepDownProcess"/>
    <dgm:cxn modelId="{7DBC74CB-4278-AD46-BFF3-594931868426}" type="presParOf" srcId="{4E9FABE5-2604-2041-AB47-0E8F2C4140E3}" destId="{C5690163-059F-2C4F-88B4-1B6888F4DDC8}" srcOrd="2" destOrd="0" presId="urn:microsoft.com/office/officeart/2005/8/layout/StepDownProcess"/>
    <dgm:cxn modelId="{4CFA644B-A815-3043-9FCA-E89A706DFE54}" type="presParOf" srcId="{C5690163-059F-2C4F-88B4-1B6888F4DDC8}" destId="{A250969A-59BA-D946-B2E5-08E936322716}" srcOrd="0" destOrd="0" presId="urn:microsoft.com/office/officeart/2005/8/layout/StepDownProcess"/>
    <dgm:cxn modelId="{AAC02946-F673-774A-BA19-61C164C4BDA1}" type="presParOf" srcId="{C5690163-059F-2C4F-88B4-1B6888F4DDC8}" destId="{29BFFAE3-F40F-DE40-8B39-5F8D8AF24D4A}" srcOrd="1" destOrd="0" presId="urn:microsoft.com/office/officeart/2005/8/layout/StepDownProcess"/>
    <dgm:cxn modelId="{5D1E077A-427E-3547-97D7-AF5FF568E7EC}" type="presParOf" srcId="{C5690163-059F-2C4F-88B4-1B6888F4DDC8}" destId="{21AC33A4-0D98-AA40-B929-07EB5BB3C85A}" srcOrd="2" destOrd="0" presId="urn:microsoft.com/office/officeart/2005/8/layout/StepDownProcess"/>
    <dgm:cxn modelId="{389F7318-BBE1-D740-8D57-2E3BBFB260BE}" type="presParOf" srcId="{4E9FABE5-2604-2041-AB47-0E8F2C4140E3}" destId="{4D213CC9-5BFB-794A-B7CD-331B4ED160C9}" srcOrd="3" destOrd="0" presId="urn:microsoft.com/office/officeart/2005/8/layout/StepDownProcess"/>
    <dgm:cxn modelId="{D29A704B-429D-7C47-86A3-4E18E1C62E36}" type="presParOf" srcId="{4E9FABE5-2604-2041-AB47-0E8F2C4140E3}" destId="{D06BA46C-BA94-F94E-A8C4-806F6FDB74D7}" srcOrd="4" destOrd="0" presId="urn:microsoft.com/office/officeart/2005/8/layout/StepDownProcess"/>
    <dgm:cxn modelId="{F3789299-8065-DA47-9EE4-8F2947BC7B59}" type="presParOf" srcId="{D06BA46C-BA94-F94E-A8C4-806F6FDB74D7}" destId="{88020D9C-3F33-BC48-A9D0-EA45A6BFB345}" srcOrd="0" destOrd="0" presId="urn:microsoft.com/office/officeart/2005/8/layout/StepDownProcess"/>
    <dgm:cxn modelId="{AC59FFE6-A65B-4743-9397-73B7A7C65ADB}" type="presParOf" srcId="{D06BA46C-BA94-F94E-A8C4-806F6FDB74D7}" destId="{A47EB235-70B1-364B-AEC8-C04A7AF9D65C}" srcOrd="1" destOrd="0" presId="urn:microsoft.com/office/officeart/2005/8/layout/StepDownProcess"/>
    <dgm:cxn modelId="{065F1B2C-455F-7645-BFA6-9A2B11FF0C92}" type="presParOf" srcId="{D06BA46C-BA94-F94E-A8C4-806F6FDB74D7}" destId="{C06D6955-9B3C-634C-8DB6-FC6FCA7C40D1}" srcOrd="2" destOrd="0" presId="urn:microsoft.com/office/officeart/2005/8/layout/StepDownProcess"/>
    <dgm:cxn modelId="{CEE07F43-5228-CD40-ACE0-F449AD658AED}" type="presParOf" srcId="{4E9FABE5-2604-2041-AB47-0E8F2C4140E3}" destId="{BE70214E-D274-AA4E-91EA-184F96D4FE86}" srcOrd="5" destOrd="0" presId="urn:microsoft.com/office/officeart/2005/8/layout/StepDownProcess"/>
    <dgm:cxn modelId="{EF31418E-FDEC-DE41-B28C-88B97BDBB8AC}" type="presParOf" srcId="{4E9FABE5-2604-2041-AB47-0E8F2C4140E3}" destId="{6388C1B4-DA96-6548-A928-581102EE0081}" srcOrd="6" destOrd="0" presId="urn:microsoft.com/office/officeart/2005/8/layout/StepDownProcess"/>
    <dgm:cxn modelId="{E81123C2-0672-F24C-A09C-1E4B80D4B56C}" type="presParOf" srcId="{6388C1B4-DA96-6548-A928-581102EE0081}" destId="{91537CD2-E30E-664F-93A4-C70031681B01}" srcOrd="0" destOrd="0" presId="urn:microsoft.com/office/officeart/2005/8/layout/StepDownProcess"/>
    <dgm:cxn modelId="{88B56249-DB62-3249-82D9-E72DA63D3D46}" type="presParOf" srcId="{6388C1B4-DA96-6548-A928-581102EE0081}" destId="{BA6C9FD9-B67D-194C-A407-4C49679AFE9F}" srcOrd="1"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AC16A2-E7A0-654C-AEB5-B961EAF7EA6A}" type="doc">
      <dgm:prSet loTypeId="urn:microsoft.com/office/officeart/2005/8/layout/arrow2" loCatId="" qsTypeId="urn:microsoft.com/office/officeart/2005/8/quickstyle/simple4" qsCatId="simple" csTypeId="urn:microsoft.com/office/officeart/2005/8/colors/accent1_2" csCatId="accent1" phldr="1"/>
      <dgm:spPr/>
    </dgm:pt>
    <dgm:pt modelId="{C63CD5B8-8534-CB4B-931F-1DFC14EF9DB0}">
      <dgm:prSet phldrT="[Text]" custT="1"/>
      <dgm:spPr/>
      <dgm:t>
        <a:bodyPr/>
        <a:lstStyle/>
        <a:p>
          <a:r>
            <a:rPr lang="en-US" sz="1800" b="1" dirty="0"/>
            <a:t>School Child Find</a:t>
          </a:r>
        </a:p>
      </dgm:t>
    </dgm:pt>
    <dgm:pt modelId="{CB0A9C25-234E-9C4D-B56D-31B826782B07}" type="parTrans" cxnId="{AA9C1D65-74EE-F64D-9C2B-05B9AEE64658}">
      <dgm:prSet/>
      <dgm:spPr/>
      <dgm:t>
        <a:bodyPr/>
        <a:lstStyle/>
        <a:p>
          <a:endParaRPr lang="en-US"/>
        </a:p>
      </dgm:t>
    </dgm:pt>
    <dgm:pt modelId="{631D8330-41D6-DD49-A45D-BE87BCEC5783}" type="sibTrans" cxnId="{AA9C1D65-74EE-F64D-9C2B-05B9AEE64658}">
      <dgm:prSet/>
      <dgm:spPr/>
      <dgm:t>
        <a:bodyPr/>
        <a:lstStyle/>
        <a:p>
          <a:endParaRPr lang="en-US"/>
        </a:p>
      </dgm:t>
    </dgm:pt>
    <dgm:pt modelId="{F657431E-2CD7-8A44-8B7C-6EB17CFD7A7D}">
      <dgm:prSet phldrT="[Text]"/>
      <dgm:spPr/>
      <dgm:t>
        <a:bodyPr/>
        <a:lstStyle/>
        <a:p>
          <a:r>
            <a:rPr lang="en-US" b="1" dirty="0"/>
            <a:t>Parents Receive Written Notice</a:t>
          </a:r>
        </a:p>
      </dgm:t>
    </dgm:pt>
    <dgm:pt modelId="{AB4CB29A-39D8-0F4F-82EA-8322F4FD06D5}" type="parTrans" cxnId="{60F3A7C8-E865-E84C-A361-4615E4474247}">
      <dgm:prSet/>
      <dgm:spPr/>
      <dgm:t>
        <a:bodyPr/>
        <a:lstStyle/>
        <a:p>
          <a:endParaRPr lang="en-US"/>
        </a:p>
      </dgm:t>
    </dgm:pt>
    <dgm:pt modelId="{3D484DC4-69B5-1541-B7FE-06F16721894D}" type="sibTrans" cxnId="{60F3A7C8-E865-E84C-A361-4615E4474247}">
      <dgm:prSet/>
      <dgm:spPr/>
      <dgm:t>
        <a:bodyPr/>
        <a:lstStyle/>
        <a:p>
          <a:endParaRPr lang="en-US"/>
        </a:p>
      </dgm:t>
    </dgm:pt>
    <dgm:pt modelId="{4A5EF180-F488-DC40-9BEB-237D8F2AB0EF}">
      <dgm:prSet phldrT="[Text]"/>
      <dgm:spPr/>
      <dgm:t>
        <a:bodyPr/>
        <a:lstStyle/>
        <a:p>
          <a:r>
            <a:rPr lang="en-US" b="1" dirty="0"/>
            <a:t>Written Consent From Parents</a:t>
          </a:r>
        </a:p>
      </dgm:t>
    </dgm:pt>
    <dgm:pt modelId="{FA502616-3B55-DB4D-92BA-1BAF4C434951}" type="parTrans" cxnId="{6EA310B7-8631-5244-9D37-9CB54E8357FC}">
      <dgm:prSet/>
      <dgm:spPr/>
      <dgm:t>
        <a:bodyPr/>
        <a:lstStyle/>
        <a:p>
          <a:endParaRPr lang="en-US"/>
        </a:p>
      </dgm:t>
    </dgm:pt>
    <dgm:pt modelId="{9033E4E0-289A-FD4C-97D8-05C14F93EB4A}" type="sibTrans" cxnId="{6EA310B7-8631-5244-9D37-9CB54E8357FC}">
      <dgm:prSet/>
      <dgm:spPr/>
      <dgm:t>
        <a:bodyPr/>
        <a:lstStyle/>
        <a:p>
          <a:endParaRPr lang="en-US"/>
        </a:p>
      </dgm:t>
    </dgm:pt>
    <dgm:pt modelId="{28938EFB-37C7-0944-8839-FB3895AC7263}">
      <dgm:prSet phldrT="[Text]" custT="1"/>
      <dgm:spPr/>
      <dgm:t>
        <a:bodyPr/>
        <a:lstStyle/>
        <a:p>
          <a:r>
            <a:rPr lang="en-US" sz="1400" dirty="0"/>
            <a:t>School has 10 days to provide parents with written notice and request consent to an evaluation.</a:t>
          </a:r>
        </a:p>
      </dgm:t>
    </dgm:pt>
    <dgm:pt modelId="{B9D98CF1-597E-3D45-B171-CB8FC4793E5A}" type="parTrans" cxnId="{39E1A370-2070-EA4B-97F6-3728F5FE06E5}">
      <dgm:prSet/>
      <dgm:spPr/>
      <dgm:t>
        <a:bodyPr/>
        <a:lstStyle/>
        <a:p>
          <a:endParaRPr lang="en-US"/>
        </a:p>
      </dgm:t>
    </dgm:pt>
    <dgm:pt modelId="{987AE447-72AD-F84D-B963-DD160E950BCB}" type="sibTrans" cxnId="{39E1A370-2070-EA4B-97F6-3728F5FE06E5}">
      <dgm:prSet/>
      <dgm:spPr/>
      <dgm:t>
        <a:bodyPr/>
        <a:lstStyle/>
        <a:p>
          <a:endParaRPr lang="en-US"/>
        </a:p>
      </dgm:t>
    </dgm:pt>
    <dgm:pt modelId="{CA006A11-2B9A-A940-8F78-5B4105BCB857}">
      <dgm:prSet phldrT="[Text]"/>
      <dgm:spPr/>
      <dgm:t>
        <a:bodyPr/>
        <a:lstStyle/>
        <a:p>
          <a:r>
            <a:rPr lang="en-US" dirty="0"/>
            <a:t>Parents have 10 days to provide consent to an evaluation.</a:t>
          </a:r>
        </a:p>
      </dgm:t>
    </dgm:pt>
    <dgm:pt modelId="{74EE17B7-4F69-3F42-8D4A-DF95E5981C9E}" type="parTrans" cxnId="{59B0C38B-9B60-8D4B-8361-03056F570AA7}">
      <dgm:prSet/>
      <dgm:spPr/>
      <dgm:t>
        <a:bodyPr/>
        <a:lstStyle/>
        <a:p>
          <a:endParaRPr lang="en-US"/>
        </a:p>
      </dgm:t>
    </dgm:pt>
    <dgm:pt modelId="{9D234430-8F61-C743-91D7-392BDD07DE08}" type="sibTrans" cxnId="{59B0C38B-9B60-8D4B-8361-03056F570AA7}">
      <dgm:prSet/>
      <dgm:spPr/>
      <dgm:t>
        <a:bodyPr/>
        <a:lstStyle/>
        <a:p>
          <a:endParaRPr lang="en-US"/>
        </a:p>
      </dgm:t>
    </dgm:pt>
    <dgm:pt modelId="{058DAD33-6601-8849-814E-BEC7DD660AA3}">
      <dgm:prSet phldrT="[Text]"/>
      <dgm:spPr/>
      <dgm:t>
        <a:bodyPr/>
        <a:lstStyle/>
        <a:p>
          <a:r>
            <a:rPr lang="en-US" dirty="0"/>
            <a:t>School has 30 days to conduct an evaluation.</a:t>
          </a:r>
        </a:p>
      </dgm:t>
    </dgm:pt>
    <dgm:pt modelId="{DADA6990-F9F9-C848-916D-6EC4CA70F9AC}" type="parTrans" cxnId="{46F50B96-98C5-984F-8082-47A49C39A02D}">
      <dgm:prSet/>
      <dgm:spPr/>
      <dgm:t>
        <a:bodyPr/>
        <a:lstStyle/>
        <a:p>
          <a:endParaRPr lang="en-US"/>
        </a:p>
      </dgm:t>
    </dgm:pt>
    <dgm:pt modelId="{FCA73D3A-DCB9-AA47-A4C3-860EAA784059}" type="sibTrans" cxnId="{46F50B96-98C5-984F-8082-47A49C39A02D}">
      <dgm:prSet/>
      <dgm:spPr/>
      <dgm:t>
        <a:bodyPr/>
        <a:lstStyle/>
        <a:p>
          <a:endParaRPr lang="en-US"/>
        </a:p>
      </dgm:t>
    </dgm:pt>
    <dgm:pt modelId="{8FE9D1D1-FD2C-3744-96E4-8AE0319E6E51}">
      <dgm:prSet phldrT="[Text]"/>
      <dgm:spPr/>
      <dgm:t>
        <a:bodyPr/>
        <a:lstStyle/>
        <a:p>
          <a:r>
            <a:rPr lang="en-US" b="1" dirty="0"/>
            <a:t>Evaluation </a:t>
          </a:r>
        </a:p>
      </dgm:t>
    </dgm:pt>
    <dgm:pt modelId="{20E402AC-A0A2-2F45-BBC9-0ABC1BC79659}" type="parTrans" cxnId="{363704F1-C904-1C4C-90BC-6CE7B0BFA242}">
      <dgm:prSet/>
      <dgm:spPr/>
      <dgm:t>
        <a:bodyPr/>
        <a:lstStyle/>
        <a:p>
          <a:endParaRPr lang="en-US"/>
        </a:p>
      </dgm:t>
    </dgm:pt>
    <dgm:pt modelId="{F2736676-A822-9041-ABA5-BEC12C708A34}" type="sibTrans" cxnId="{363704F1-C904-1C4C-90BC-6CE7B0BFA242}">
      <dgm:prSet/>
      <dgm:spPr/>
      <dgm:t>
        <a:bodyPr/>
        <a:lstStyle/>
        <a:p>
          <a:endParaRPr lang="en-US"/>
        </a:p>
      </dgm:t>
    </dgm:pt>
    <dgm:pt modelId="{F30D08E5-F975-AF46-89DD-0785C94D4885}">
      <dgm:prSet phldrT="[Text]"/>
      <dgm:spPr/>
      <dgm:t>
        <a:bodyPr/>
        <a:lstStyle/>
        <a:p>
          <a:r>
            <a:rPr lang="en-US" dirty="0"/>
            <a:t>IEP meeting is set up to discuss education plan based on evaluation.</a:t>
          </a:r>
        </a:p>
      </dgm:t>
    </dgm:pt>
    <dgm:pt modelId="{73963363-C7A7-F842-A661-859D2005DBBF}" type="parTrans" cxnId="{38F5A2C4-46AD-2940-92CC-5AEA830AF5ED}">
      <dgm:prSet/>
      <dgm:spPr/>
      <dgm:t>
        <a:bodyPr/>
        <a:lstStyle/>
        <a:p>
          <a:endParaRPr lang="en-US"/>
        </a:p>
      </dgm:t>
    </dgm:pt>
    <dgm:pt modelId="{8D9EF091-4003-3741-AB11-C434F23ACAEB}" type="sibTrans" cxnId="{38F5A2C4-46AD-2940-92CC-5AEA830AF5ED}">
      <dgm:prSet/>
      <dgm:spPr/>
      <dgm:t>
        <a:bodyPr/>
        <a:lstStyle/>
        <a:p>
          <a:endParaRPr lang="en-US"/>
        </a:p>
      </dgm:t>
    </dgm:pt>
    <dgm:pt modelId="{6E9965EC-5A0D-1442-AAD6-16673A512735}">
      <dgm:prSet phldrT="[Text]"/>
      <dgm:spPr/>
      <dgm:t>
        <a:bodyPr/>
        <a:lstStyle/>
        <a:p>
          <a:r>
            <a:rPr lang="en-US" b="1" dirty="0"/>
            <a:t>IEP Meeting</a:t>
          </a:r>
        </a:p>
      </dgm:t>
    </dgm:pt>
    <dgm:pt modelId="{273C8671-D6BF-2C48-8B67-53C2E9D86A60}" type="parTrans" cxnId="{2DC1F278-2CB4-1A47-8CD4-05F8A4EB6A44}">
      <dgm:prSet/>
      <dgm:spPr/>
      <dgm:t>
        <a:bodyPr/>
        <a:lstStyle/>
        <a:p>
          <a:endParaRPr lang="en-US"/>
        </a:p>
      </dgm:t>
    </dgm:pt>
    <dgm:pt modelId="{6F7CF45E-1A1B-EC43-B782-EEFA9F06F145}" type="sibTrans" cxnId="{2DC1F278-2CB4-1A47-8CD4-05F8A4EB6A44}">
      <dgm:prSet/>
      <dgm:spPr/>
      <dgm:t>
        <a:bodyPr/>
        <a:lstStyle/>
        <a:p>
          <a:endParaRPr lang="en-US"/>
        </a:p>
      </dgm:t>
    </dgm:pt>
    <dgm:pt modelId="{7D85D5AF-F861-D14A-B3A7-BC430934824A}">
      <dgm:prSet phldrT="[Text]"/>
      <dgm:spPr/>
      <dgm:t>
        <a:bodyPr/>
        <a:lstStyle/>
        <a:p>
          <a:r>
            <a:rPr lang="en-US" dirty="0"/>
            <a:t>School has 7 days to give parents the education plan.</a:t>
          </a:r>
        </a:p>
      </dgm:t>
    </dgm:pt>
    <dgm:pt modelId="{DD8B8EB3-02DF-2A4B-A63F-3523AB41EB9E}" type="parTrans" cxnId="{BDA6A468-5441-EF4B-BD4E-0063406AA108}">
      <dgm:prSet/>
      <dgm:spPr/>
      <dgm:t>
        <a:bodyPr/>
        <a:lstStyle/>
        <a:p>
          <a:endParaRPr lang="en-US"/>
        </a:p>
      </dgm:t>
    </dgm:pt>
    <dgm:pt modelId="{B90A1967-E770-4840-A3EC-F3BA49B1D7DD}" type="sibTrans" cxnId="{BDA6A468-5441-EF4B-BD4E-0063406AA108}">
      <dgm:prSet/>
      <dgm:spPr/>
      <dgm:t>
        <a:bodyPr/>
        <a:lstStyle/>
        <a:p>
          <a:endParaRPr lang="en-US"/>
        </a:p>
      </dgm:t>
    </dgm:pt>
    <dgm:pt modelId="{0297F212-CF5A-1942-A872-2933235C97F2}">
      <dgm:prSet phldrT="[Text]"/>
      <dgm:spPr/>
      <dgm:t>
        <a:bodyPr/>
        <a:lstStyle/>
        <a:p>
          <a:r>
            <a:rPr lang="en-US" dirty="0"/>
            <a:t>School has 15 school days to initiate the IEP.</a:t>
          </a:r>
        </a:p>
      </dgm:t>
    </dgm:pt>
    <dgm:pt modelId="{EB093FB5-C409-024E-9128-B127409F1631}" type="parTrans" cxnId="{0C0E134B-98A7-0B45-A398-51B13125D054}">
      <dgm:prSet/>
      <dgm:spPr/>
      <dgm:t>
        <a:bodyPr/>
        <a:lstStyle/>
        <a:p>
          <a:endParaRPr lang="en-US"/>
        </a:p>
      </dgm:t>
    </dgm:pt>
    <dgm:pt modelId="{4F8A076A-58EA-F243-B4B3-1C3E7C3CB271}" type="sibTrans" cxnId="{0C0E134B-98A7-0B45-A398-51B13125D054}">
      <dgm:prSet/>
      <dgm:spPr/>
      <dgm:t>
        <a:bodyPr/>
        <a:lstStyle/>
        <a:p>
          <a:endParaRPr lang="en-US"/>
        </a:p>
      </dgm:t>
    </dgm:pt>
    <dgm:pt modelId="{C236A660-5F6D-2F4F-A110-FF6868290787}" type="pres">
      <dgm:prSet presAssocID="{50AC16A2-E7A0-654C-AEB5-B961EAF7EA6A}" presName="arrowDiagram" presStyleCnt="0">
        <dgm:presLayoutVars>
          <dgm:chMax val="5"/>
          <dgm:dir/>
          <dgm:resizeHandles val="exact"/>
        </dgm:presLayoutVars>
      </dgm:prSet>
      <dgm:spPr/>
    </dgm:pt>
    <dgm:pt modelId="{F8467D40-79A2-4A40-B757-449523076F7D}" type="pres">
      <dgm:prSet presAssocID="{50AC16A2-E7A0-654C-AEB5-B961EAF7EA6A}" presName="arrow" presStyleLbl="bgShp" presStyleIdx="0" presStyleCnt="1" custScaleX="115086"/>
      <dgm:spPr/>
    </dgm:pt>
    <dgm:pt modelId="{B1E86CD0-50D7-1245-B7C0-DD39F5F1453A}" type="pres">
      <dgm:prSet presAssocID="{50AC16A2-E7A0-654C-AEB5-B961EAF7EA6A}" presName="arrowDiagram5" presStyleCnt="0"/>
      <dgm:spPr/>
    </dgm:pt>
    <dgm:pt modelId="{116D6094-2B27-8549-8201-3C08F9E44048}" type="pres">
      <dgm:prSet presAssocID="{C63CD5B8-8534-CB4B-931F-1DFC14EF9DB0}" presName="bullet5a" presStyleLbl="node1" presStyleIdx="0" presStyleCnt="5" custLinFactY="-77440" custLinFactNeighborX="8766" custLinFactNeighborY="-100000"/>
      <dgm:spPr/>
    </dgm:pt>
    <dgm:pt modelId="{D38AEF60-F0A0-8D49-80CA-C08CBAFB9300}" type="pres">
      <dgm:prSet presAssocID="{C63CD5B8-8534-CB4B-931F-1DFC14EF9DB0}" presName="textBox5a" presStyleLbl="revTx" presStyleIdx="0" presStyleCnt="5" custScaleX="144817" custLinFactNeighborX="-3078" custLinFactNeighborY="-20331">
        <dgm:presLayoutVars>
          <dgm:bulletEnabled val="1"/>
        </dgm:presLayoutVars>
      </dgm:prSet>
      <dgm:spPr/>
    </dgm:pt>
    <dgm:pt modelId="{C01CC9F0-0AA9-1E4E-B34E-14F16CB0F86E}" type="pres">
      <dgm:prSet presAssocID="{F657431E-2CD7-8A44-8B7C-6EB17CFD7A7D}" presName="bullet5b" presStyleLbl="node1" presStyleIdx="1" presStyleCnt="5" custLinFactNeighborY="-33602"/>
      <dgm:spPr/>
    </dgm:pt>
    <dgm:pt modelId="{37BEC58B-5407-8C42-8E8D-BD3D41EA1CD9}" type="pres">
      <dgm:prSet presAssocID="{F657431E-2CD7-8A44-8B7C-6EB17CFD7A7D}" presName="textBox5b" presStyleLbl="revTx" presStyleIdx="1" presStyleCnt="5" custLinFactNeighborY="-14628">
        <dgm:presLayoutVars>
          <dgm:bulletEnabled val="1"/>
        </dgm:presLayoutVars>
      </dgm:prSet>
      <dgm:spPr/>
    </dgm:pt>
    <dgm:pt modelId="{49EA46B5-F56A-1342-815C-BD0BD203723B}" type="pres">
      <dgm:prSet presAssocID="{4A5EF180-F488-DC40-9BEB-237D8F2AB0EF}" presName="bullet5c" presStyleLbl="node1" presStyleIdx="2" presStyleCnt="5"/>
      <dgm:spPr/>
    </dgm:pt>
    <dgm:pt modelId="{44CA73DB-E128-C644-89C6-2062668F9AFD}" type="pres">
      <dgm:prSet presAssocID="{4A5EF180-F488-DC40-9BEB-237D8F2AB0EF}" presName="textBox5c" presStyleLbl="revTx" presStyleIdx="2" presStyleCnt="5">
        <dgm:presLayoutVars>
          <dgm:bulletEnabled val="1"/>
        </dgm:presLayoutVars>
      </dgm:prSet>
      <dgm:spPr/>
    </dgm:pt>
    <dgm:pt modelId="{6B411962-419A-C649-8741-6F7876B368EC}" type="pres">
      <dgm:prSet presAssocID="{8FE9D1D1-FD2C-3744-96E4-8AE0319E6E51}" presName="bullet5d" presStyleLbl="node1" presStyleIdx="3" presStyleCnt="5"/>
      <dgm:spPr/>
    </dgm:pt>
    <dgm:pt modelId="{79F51F8F-6FB2-DD4A-B6ED-421D963AB316}" type="pres">
      <dgm:prSet presAssocID="{8FE9D1D1-FD2C-3744-96E4-8AE0319E6E51}" presName="textBox5d" presStyleLbl="revTx" presStyleIdx="3" presStyleCnt="5">
        <dgm:presLayoutVars>
          <dgm:bulletEnabled val="1"/>
        </dgm:presLayoutVars>
      </dgm:prSet>
      <dgm:spPr/>
    </dgm:pt>
    <dgm:pt modelId="{8865C35F-6C9D-334C-8BE2-705B49A740AB}" type="pres">
      <dgm:prSet presAssocID="{6E9965EC-5A0D-1442-AAD6-16673A512735}" presName="bullet5e" presStyleLbl="node1" presStyleIdx="4" presStyleCnt="5"/>
      <dgm:spPr/>
    </dgm:pt>
    <dgm:pt modelId="{F760FBC8-1AC6-0646-85D6-B5EF56E8D1F9}" type="pres">
      <dgm:prSet presAssocID="{6E9965EC-5A0D-1442-AAD6-16673A512735}" presName="textBox5e" presStyleLbl="revTx" presStyleIdx="4" presStyleCnt="5">
        <dgm:presLayoutVars>
          <dgm:bulletEnabled val="1"/>
        </dgm:presLayoutVars>
      </dgm:prSet>
      <dgm:spPr/>
    </dgm:pt>
  </dgm:ptLst>
  <dgm:cxnLst>
    <dgm:cxn modelId="{1C0924DA-0CF8-2046-8ACA-E116CBEDD418}" type="presOf" srcId="{F30D08E5-F975-AF46-89DD-0785C94D4885}" destId="{79F51F8F-6FB2-DD4A-B6ED-421D963AB316}" srcOrd="0" destOrd="1" presId="urn:microsoft.com/office/officeart/2005/8/layout/arrow2"/>
    <dgm:cxn modelId="{84E12FD1-6DD6-2A49-8B2B-BEA5FD84324F}" type="presOf" srcId="{C63CD5B8-8534-CB4B-931F-1DFC14EF9DB0}" destId="{D38AEF60-F0A0-8D49-80CA-C08CBAFB9300}" srcOrd="0" destOrd="0" presId="urn:microsoft.com/office/officeart/2005/8/layout/arrow2"/>
    <dgm:cxn modelId="{6FF34461-5211-5046-BEB7-6DC6F543A9E0}" type="presOf" srcId="{F657431E-2CD7-8A44-8B7C-6EB17CFD7A7D}" destId="{37BEC58B-5407-8C42-8E8D-BD3D41EA1CD9}" srcOrd="0" destOrd="0" presId="urn:microsoft.com/office/officeart/2005/8/layout/arrow2"/>
    <dgm:cxn modelId="{BDA6A468-5441-EF4B-BD4E-0063406AA108}" srcId="{6E9965EC-5A0D-1442-AAD6-16673A512735}" destId="{7D85D5AF-F861-D14A-B3A7-BC430934824A}" srcOrd="0" destOrd="0" parTransId="{DD8B8EB3-02DF-2A4B-A63F-3523AB41EB9E}" sibTransId="{B90A1967-E770-4840-A3EC-F3BA49B1D7DD}"/>
    <dgm:cxn modelId="{2DC1F278-2CB4-1A47-8CD4-05F8A4EB6A44}" srcId="{50AC16A2-E7A0-654C-AEB5-B961EAF7EA6A}" destId="{6E9965EC-5A0D-1442-AAD6-16673A512735}" srcOrd="4" destOrd="0" parTransId="{273C8671-D6BF-2C48-8B67-53C2E9D86A60}" sibTransId="{6F7CF45E-1A1B-EC43-B782-EEFA9F06F145}"/>
    <dgm:cxn modelId="{6EA310B7-8631-5244-9D37-9CB54E8357FC}" srcId="{50AC16A2-E7A0-654C-AEB5-B961EAF7EA6A}" destId="{4A5EF180-F488-DC40-9BEB-237D8F2AB0EF}" srcOrd="2" destOrd="0" parTransId="{FA502616-3B55-DB4D-92BA-1BAF4C434951}" sibTransId="{9033E4E0-289A-FD4C-97D8-05C14F93EB4A}"/>
    <dgm:cxn modelId="{2486E939-2B5A-DB48-AEF4-12BE24EEEA0A}" type="presOf" srcId="{4A5EF180-F488-DC40-9BEB-237D8F2AB0EF}" destId="{44CA73DB-E128-C644-89C6-2062668F9AFD}" srcOrd="0" destOrd="0" presId="urn:microsoft.com/office/officeart/2005/8/layout/arrow2"/>
    <dgm:cxn modelId="{39E1A370-2070-EA4B-97F6-3728F5FE06E5}" srcId="{C63CD5B8-8534-CB4B-931F-1DFC14EF9DB0}" destId="{28938EFB-37C7-0944-8839-FB3895AC7263}" srcOrd="0" destOrd="0" parTransId="{B9D98CF1-597E-3D45-B171-CB8FC4793E5A}" sibTransId="{987AE447-72AD-F84D-B963-DD160E950BCB}"/>
    <dgm:cxn modelId="{DD3D1F60-63DE-4C46-A89B-A11DE96579BB}" type="presOf" srcId="{50AC16A2-E7A0-654C-AEB5-B961EAF7EA6A}" destId="{C236A660-5F6D-2F4F-A110-FF6868290787}" srcOrd="0" destOrd="0" presId="urn:microsoft.com/office/officeart/2005/8/layout/arrow2"/>
    <dgm:cxn modelId="{38F5A2C4-46AD-2940-92CC-5AEA830AF5ED}" srcId="{8FE9D1D1-FD2C-3744-96E4-8AE0319E6E51}" destId="{F30D08E5-F975-AF46-89DD-0785C94D4885}" srcOrd="0" destOrd="0" parTransId="{73963363-C7A7-F842-A661-859D2005DBBF}" sibTransId="{8D9EF091-4003-3741-AB11-C434F23ACAEB}"/>
    <dgm:cxn modelId="{0BAE8062-F955-8647-9E8B-8FCBA31F3FB6}" type="presOf" srcId="{CA006A11-2B9A-A940-8F78-5B4105BCB857}" destId="{37BEC58B-5407-8C42-8E8D-BD3D41EA1CD9}" srcOrd="0" destOrd="1" presId="urn:microsoft.com/office/officeart/2005/8/layout/arrow2"/>
    <dgm:cxn modelId="{363704F1-C904-1C4C-90BC-6CE7B0BFA242}" srcId="{50AC16A2-E7A0-654C-AEB5-B961EAF7EA6A}" destId="{8FE9D1D1-FD2C-3744-96E4-8AE0319E6E51}" srcOrd="3" destOrd="0" parTransId="{20E402AC-A0A2-2F45-BBC9-0ABC1BC79659}" sibTransId="{F2736676-A822-9041-ABA5-BEC12C708A34}"/>
    <dgm:cxn modelId="{3E7FBCDB-CBFC-FF4C-A917-D29C95873E8D}" type="presOf" srcId="{058DAD33-6601-8849-814E-BEC7DD660AA3}" destId="{44CA73DB-E128-C644-89C6-2062668F9AFD}" srcOrd="0" destOrd="1" presId="urn:microsoft.com/office/officeart/2005/8/layout/arrow2"/>
    <dgm:cxn modelId="{60F3A7C8-E865-E84C-A361-4615E4474247}" srcId="{50AC16A2-E7A0-654C-AEB5-B961EAF7EA6A}" destId="{F657431E-2CD7-8A44-8B7C-6EB17CFD7A7D}" srcOrd="1" destOrd="0" parTransId="{AB4CB29A-39D8-0F4F-82EA-8322F4FD06D5}" sibTransId="{3D484DC4-69B5-1541-B7FE-06F16721894D}"/>
    <dgm:cxn modelId="{B251EDE4-242E-F144-9C96-0D82799D3720}" type="presOf" srcId="{0297F212-CF5A-1942-A872-2933235C97F2}" destId="{F760FBC8-1AC6-0646-85D6-B5EF56E8D1F9}" srcOrd="0" destOrd="2" presId="urn:microsoft.com/office/officeart/2005/8/layout/arrow2"/>
    <dgm:cxn modelId="{F1DA9A13-A001-B24F-9986-DB6E431C15FA}" type="presOf" srcId="{28938EFB-37C7-0944-8839-FB3895AC7263}" destId="{D38AEF60-F0A0-8D49-80CA-C08CBAFB9300}" srcOrd="0" destOrd="1" presId="urn:microsoft.com/office/officeart/2005/8/layout/arrow2"/>
    <dgm:cxn modelId="{05AF6EC2-B52E-334D-9BEA-73A7A05EFA4C}" type="presOf" srcId="{7D85D5AF-F861-D14A-B3A7-BC430934824A}" destId="{F760FBC8-1AC6-0646-85D6-B5EF56E8D1F9}" srcOrd="0" destOrd="1" presId="urn:microsoft.com/office/officeart/2005/8/layout/arrow2"/>
    <dgm:cxn modelId="{46F50B96-98C5-984F-8082-47A49C39A02D}" srcId="{4A5EF180-F488-DC40-9BEB-237D8F2AB0EF}" destId="{058DAD33-6601-8849-814E-BEC7DD660AA3}" srcOrd="0" destOrd="0" parTransId="{DADA6990-F9F9-C848-916D-6EC4CA70F9AC}" sibTransId="{FCA73D3A-DCB9-AA47-A4C3-860EAA784059}"/>
    <dgm:cxn modelId="{4F25FED3-81E7-A946-BD81-9E7D61350A81}" type="presOf" srcId="{8FE9D1D1-FD2C-3744-96E4-8AE0319E6E51}" destId="{79F51F8F-6FB2-DD4A-B6ED-421D963AB316}" srcOrd="0" destOrd="0" presId="urn:microsoft.com/office/officeart/2005/8/layout/arrow2"/>
    <dgm:cxn modelId="{AA9C1D65-74EE-F64D-9C2B-05B9AEE64658}" srcId="{50AC16A2-E7A0-654C-AEB5-B961EAF7EA6A}" destId="{C63CD5B8-8534-CB4B-931F-1DFC14EF9DB0}" srcOrd="0" destOrd="0" parTransId="{CB0A9C25-234E-9C4D-B56D-31B826782B07}" sibTransId="{631D8330-41D6-DD49-A45D-BE87BCEC5783}"/>
    <dgm:cxn modelId="{504A99D9-0F00-B746-99A3-9B97BC2F5BF1}" type="presOf" srcId="{6E9965EC-5A0D-1442-AAD6-16673A512735}" destId="{F760FBC8-1AC6-0646-85D6-B5EF56E8D1F9}" srcOrd="0" destOrd="0" presId="urn:microsoft.com/office/officeart/2005/8/layout/arrow2"/>
    <dgm:cxn modelId="{0C0E134B-98A7-0B45-A398-51B13125D054}" srcId="{6E9965EC-5A0D-1442-AAD6-16673A512735}" destId="{0297F212-CF5A-1942-A872-2933235C97F2}" srcOrd="1" destOrd="0" parTransId="{EB093FB5-C409-024E-9128-B127409F1631}" sibTransId="{4F8A076A-58EA-F243-B4B3-1C3E7C3CB271}"/>
    <dgm:cxn modelId="{59B0C38B-9B60-8D4B-8361-03056F570AA7}" srcId="{F657431E-2CD7-8A44-8B7C-6EB17CFD7A7D}" destId="{CA006A11-2B9A-A940-8F78-5B4105BCB857}" srcOrd="0" destOrd="0" parTransId="{74EE17B7-4F69-3F42-8D4A-DF95E5981C9E}" sibTransId="{9D234430-8F61-C743-91D7-392BDD07DE08}"/>
    <dgm:cxn modelId="{69B6DC44-EC23-6641-B58A-38B1A446791A}" type="presParOf" srcId="{C236A660-5F6D-2F4F-A110-FF6868290787}" destId="{F8467D40-79A2-4A40-B757-449523076F7D}" srcOrd="0" destOrd="0" presId="urn:microsoft.com/office/officeart/2005/8/layout/arrow2"/>
    <dgm:cxn modelId="{756152FB-8E8E-E147-9704-A018E5FC2891}" type="presParOf" srcId="{C236A660-5F6D-2F4F-A110-FF6868290787}" destId="{B1E86CD0-50D7-1245-B7C0-DD39F5F1453A}" srcOrd="1" destOrd="0" presId="urn:microsoft.com/office/officeart/2005/8/layout/arrow2"/>
    <dgm:cxn modelId="{DBC7CEBE-B7E1-E344-A55C-238D9ED67446}" type="presParOf" srcId="{B1E86CD0-50D7-1245-B7C0-DD39F5F1453A}" destId="{116D6094-2B27-8549-8201-3C08F9E44048}" srcOrd="0" destOrd="0" presId="urn:microsoft.com/office/officeart/2005/8/layout/arrow2"/>
    <dgm:cxn modelId="{02E6FF9F-8B52-7549-A96B-51B334D2AB9A}" type="presParOf" srcId="{B1E86CD0-50D7-1245-B7C0-DD39F5F1453A}" destId="{D38AEF60-F0A0-8D49-80CA-C08CBAFB9300}" srcOrd="1" destOrd="0" presId="urn:microsoft.com/office/officeart/2005/8/layout/arrow2"/>
    <dgm:cxn modelId="{009DA4A1-6057-8640-99E9-653FD317C22B}" type="presParOf" srcId="{B1E86CD0-50D7-1245-B7C0-DD39F5F1453A}" destId="{C01CC9F0-0AA9-1E4E-B34E-14F16CB0F86E}" srcOrd="2" destOrd="0" presId="urn:microsoft.com/office/officeart/2005/8/layout/arrow2"/>
    <dgm:cxn modelId="{B7D220B6-DC9A-3E44-8CB2-6BB94A79047F}" type="presParOf" srcId="{B1E86CD0-50D7-1245-B7C0-DD39F5F1453A}" destId="{37BEC58B-5407-8C42-8E8D-BD3D41EA1CD9}" srcOrd="3" destOrd="0" presId="urn:microsoft.com/office/officeart/2005/8/layout/arrow2"/>
    <dgm:cxn modelId="{6CB7E6D0-FA70-1747-A7E6-2D0B4F2D3F47}" type="presParOf" srcId="{B1E86CD0-50D7-1245-B7C0-DD39F5F1453A}" destId="{49EA46B5-F56A-1342-815C-BD0BD203723B}" srcOrd="4" destOrd="0" presId="urn:microsoft.com/office/officeart/2005/8/layout/arrow2"/>
    <dgm:cxn modelId="{6992F2C4-3FDB-9347-A21E-625724C71522}" type="presParOf" srcId="{B1E86CD0-50D7-1245-B7C0-DD39F5F1453A}" destId="{44CA73DB-E128-C644-89C6-2062668F9AFD}" srcOrd="5" destOrd="0" presId="urn:microsoft.com/office/officeart/2005/8/layout/arrow2"/>
    <dgm:cxn modelId="{083F6E53-79C8-2A49-813D-6D631FC5942F}" type="presParOf" srcId="{B1E86CD0-50D7-1245-B7C0-DD39F5F1453A}" destId="{6B411962-419A-C649-8741-6F7876B368EC}" srcOrd="6" destOrd="0" presId="urn:microsoft.com/office/officeart/2005/8/layout/arrow2"/>
    <dgm:cxn modelId="{85988488-91D2-AA49-B92F-CCA322745CC1}" type="presParOf" srcId="{B1E86CD0-50D7-1245-B7C0-DD39F5F1453A}" destId="{79F51F8F-6FB2-DD4A-B6ED-421D963AB316}" srcOrd="7" destOrd="0" presId="urn:microsoft.com/office/officeart/2005/8/layout/arrow2"/>
    <dgm:cxn modelId="{BEEE9532-41F7-9A4C-B0A7-87CBAE767E06}" type="presParOf" srcId="{B1E86CD0-50D7-1245-B7C0-DD39F5F1453A}" destId="{8865C35F-6C9D-334C-8BE2-705B49A740AB}" srcOrd="8" destOrd="0" presId="urn:microsoft.com/office/officeart/2005/8/layout/arrow2"/>
    <dgm:cxn modelId="{0049CABE-2DC9-5B4B-9334-29B4B44FA9CB}" type="presParOf" srcId="{B1E86CD0-50D7-1245-B7C0-DD39F5F1453A}" destId="{F760FBC8-1AC6-0646-85D6-B5EF56E8D1F9}"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738262-E556-FE45-9FFA-085AB5BC3A80}">
      <dsp:nvSpPr>
        <dsp:cNvPr id="0" name=""/>
        <dsp:cNvSpPr/>
      </dsp:nvSpPr>
      <dsp:spPr>
        <a:xfrm rot="5400000">
          <a:off x="832418" y="996928"/>
          <a:ext cx="549877" cy="626015"/>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889341D7-28A6-FD40-94B6-DD56BC25B13C}">
      <dsp:nvSpPr>
        <dsp:cNvPr id="0" name=""/>
        <dsp:cNvSpPr/>
      </dsp:nvSpPr>
      <dsp:spPr>
        <a:xfrm>
          <a:off x="633477" y="357600"/>
          <a:ext cx="1481090" cy="647938"/>
        </a:xfrm>
        <a:prstGeom prst="roundRect">
          <a:avLst>
            <a:gd name="adj" fmla="val 1667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INITIATION</a:t>
          </a:r>
        </a:p>
      </dsp:txBody>
      <dsp:txXfrm>
        <a:off x="633477" y="357600"/>
        <a:ext cx="1481090" cy="647938"/>
      </dsp:txXfrm>
    </dsp:sp>
    <dsp:sp modelId="{80B89491-F139-104A-87CD-40F374B4B862}">
      <dsp:nvSpPr>
        <dsp:cNvPr id="0" name=""/>
        <dsp:cNvSpPr/>
      </dsp:nvSpPr>
      <dsp:spPr>
        <a:xfrm>
          <a:off x="2048569" y="357601"/>
          <a:ext cx="4169817" cy="5412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The school or the parent can initiate the process.</a:t>
          </a:r>
        </a:p>
      </dsp:txBody>
      <dsp:txXfrm>
        <a:off x="2048569" y="357601"/>
        <a:ext cx="4169817" cy="541267"/>
      </dsp:txXfrm>
    </dsp:sp>
    <dsp:sp modelId="{A250969A-59BA-D946-B2E5-08E936322716}">
      <dsp:nvSpPr>
        <dsp:cNvPr id="0" name=""/>
        <dsp:cNvSpPr/>
      </dsp:nvSpPr>
      <dsp:spPr>
        <a:xfrm rot="5400000">
          <a:off x="1614630" y="1777582"/>
          <a:ext cx="549877" cy="626015"/>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9BFFAE3-F40F-DE40-8B39-5F8D8AF24D4A}">
      <dsp:nvSpPr>
        <dsp:cNvPr id="0" name=""/>
        <dsp:cNvSpPr/>
      </dsp:nvSpPr>
      <dsp:spPr>
        <a:xfrm>
          <a:off x="1481947" y="1128427"/>
          <a:ext cx="1849895" cy="647938"/>
        </a:xfrm>
        <a:prstGeom prst="roundRect">
          <a:avLst>
            <a:gd name="adj" fmla="val 1667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PERMISSION</a:t>
          </a:r>
        </a:p>
      </dsp:txBody>
      <dsp:txXfrm>
        <a:off x="1481947" y="1128427"/>
        <a:ext cx="1849895" cy="647938"/>
      </dsp:txXfrm>
    </dsp:sp>
    <dsp:sp modelId="{21AC33A4-0D98-AA40-B929-07EB5BB3C85A}">
      <dsp:nvSpPr>
        <dsp:cNvPr id="0" name=""/>
        <dsp:cNvSpPr/>
      </dsp:nvSpPr>
      <dsp:spPr>
        <a:xfrm>
          <a:off x="3325812" y="1163821"/>
          <a:ext cx="4200234" cy="5236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If school initiates, parental permission is required </a:t>
          </a:r>
          <a:r>
            <a:rPr lang="en-US" sz="2000" i="1" kern="1200" dirty="0"/>
            <a:t>before</a:t>
          </a:r>
          <a:r>
            <a:rPr lang="en-US" sz="2000" kern="1200" dirty="0"/>
            <a:t> an evaluation takes place.</a:t>
          </a:r>
        </a:p>
      </dsp:txBody>
      <dsp:txXfrm>
        <a:off x="3325812" y="1163821"/>
        <a:ext cx="4200234" cy="523692"/>
      </dsp:txXfrm>
    </dsp:sp>
    <dsp:sp modelId="{88020D9C-3F33-BC48-A9D0-EA45A6BFB345}">
      <dsp:nvSpPr>
        <dsp:cNvPr id="0" name=""/>
        <dsp:cNvSpPr/>
      </dsp:nvSpPr>
      <dsp:spPr>
        <a:xfrm rot="5400000">
          <a:off x="2404449" y="2589837"/>
          <a:ext cx="549877" cy="626015"/>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A47EB235-70B1-364B-AEC8-C04A7AF9D65C}">
      <dsp:nvSpPr>
        <dsp:cNvPr id="0" name=""/>
        <dsp:cNvSpPr/>
      </dsp:nvSpPr>
      <dsp:spPr>
        <a:xfrm>
          <a:off x="2204187" y="1942070"/>
          <a:ext cx="1884728" cy="647938"/>
        </a:xfrm>
        <a:prstGeom prst="roundRect">
          <a:avLst>
            <a:gd name="adj" fmla="val 1667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EVALUATION</a:t>
          </a:r>
        </a:p>
      </dsp:txBody>
      <dsp:txXfrm>
        <a:off x="2204187" y="1942070"/>
        <a:ext cx="1884728" cy="647938"/>
      </dsp:txXfrm>
    </dsp:sp>
    <dsp:sp modelId="{C06D6955-9B3C-634C-8DB6-FC6FCA7C40D1}">
      <dsp:nvSpPr>
        <dsp:cNvPr id="0" name=""/>
        <dsp:cNvSpPr/>
      </dsp:nvSpPr>
      <dsp:spPr>
        <a:xfrm>
          <a:off x="4016492" y="1974151"/>
          <a:ext cx="5556357" cy="5236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School pays for evaluation.  Parents can request an outside evaluation be done and school will pay for that also.</a:t>
          </a:r>
        </a:p>
      </dsp:txBody>
      <dsp:txXfrm>
        <a:off x="4016492" y="1974151"/>
        <a:ext cx="5556357" cy="523692"/>
      </dsp:txXfrm>
    </dsp:sp>
    <dsp:sp modelId="{91537CD2-E30E-664F-93A4-C70031681B01}">
      <dsp:nvSpPr>
        <dsp:cNvPr id="0" name=""/>
        <dsp:cNvSpPr/>
      </dsp:nvSpPr>
      <dsp:spPr>
        <a:xfrm>
          <a:off x="2984629" y="2775241"/>
          <a:ext cx="2092504" cy="647938"/>
        </a:xfrm>
        <a:prstGeom prst="roundRect">
          <a:avLst>
            <a:gd name="adj" fmla="val 1667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DETERMINATION</a:t>
          </a:r>
        </a:p>
      </dsp:txBody>
      <dsp:txXfrm>
        <a:off x="2984629" y="2775241"/>
        <a:ext cx="2092504" cy="647938"/>
      </dsp:txXfrm>
    </dsp:sp>
    <dsp:sp modelId="{BA6C9FD9-B67D-194C-A407-4C49679AFE9F}">
      <dsp:nvSpPr>
        <dsp:cNvPr id="0" name=""/>
        <dsp:cNvSpPr/>
      </dsp:nvSpPr>
      <dsp:spPr>
        <a:xfrm>
          <a:off x="5167926" y="2841208"/>
          <a:ext cx="3755462" cy="5236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Receive notice of IEP; OR</a:t>
          </a:r>
        </a:p>
        <a:p>
          <a:pPr marL="228600" lvl="1" indent="-228600" algn="l" defTabSz="889000">
            <a:lnSpc>
              <a:spcPct val="90000"/>
            </a:lnSpc>
            <a:spcBef>
              <a:spcPct val="0"/>
            </a:spcBef>
            <a:spcAft>
              <a:spcPct val="15000"/>
            </a:spcAft>
            <a:buChar char="•"/>
          </a:pPr>
          <a:r>
            <a:rPr lang="en-US" sz="2000" kern="1200" dirty="0"/>
            <a:t>Finding that services are not warranted.</a:t>
          </a:r>
        </a:p>
      </dsp:txBody>
      <dsp:txXfrm>
        <a:off x="5167926" y="2841208"/>
        <a:ext cx="3755462" cy="5236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467D40-79A2-4A40-B757-449523076F7D}">
      <dsp:nvSpPr>
        <dsp:cNvPr id="0" name=""/>
        <dsp:cNvSpPr/>
      </dsp:nvSpPr>
      <dsp:spPr>
        <a:xfrm>
          <a:off x="-292310" y="0"/>
          <a:ext cx="9061871" cy="4921250"/>
        </a:xfrm>
        <a:prstGeom prst="swooshArrow">
          <a:avLst>
            <a:gd name="adj1" fmla="val 25000"/>
            <a:gd name="adj2" fmla="val 25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116D6094-2B27-8549-8201-3C08F9E44048}">
      <dsp:nvSpPr>
        <dsp:cNvPr id="0" name=""/>
        <dsp:cNvSpPr/>
      </dsp:nvSpPr>
      <dsp:spPr>
        <a:xfrm>
          <a:off x="1093089" y="3338094"/>
          <a:ext cx="181102" cy="181102"/>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38AEF60-F0A0-8D49-80CA-C08CBAFB9300}">
      <dsp:nvSpPr>
        <dsp:cNvPr id="0" name=""/>
        <dsp:cNvSpPr/>
      </dsp:nvSpPr>
      <dsp:spPr>
        <a:xfrm>
          <a:off x="904873" y="3511864"/>
          <a:ext cx="1493778" cy="117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962" tIns="0" rIns="0" bIns="0" numCol="1" spcCol="1270" anchor="t" anchorCtr="0">
          <a:noAutofit/>
        </a:bodyPr>
        <a:lstStyle/>
        <a:p>
          <a:pPr marL="0" lvl="0" indent="0" algn="l" defTabSz="800100">
            <a:lnSpc>
              <a:spcPct val="90000"/>
            </a:lnSpc>
            <a:spcBef>
              <a:spcPct val="0"/>
            </a:spcBef>
            <a:spcAft>
              <a:spcPct val="35000"/>
            </a:spcAft>
            <a:buNone/>
          </a:pPr>
          <a:r>
            <a:rPr lang="en-US" sz="1800" b="1" kern="1200" dirty="0"/>
            <a:t>School Child Find</a:t>
          </a:r>
        </a:p>
        <a:p>
          <a:pPr marL="114300" lvl="1" indent="-114300" algn="l" defTabSz="622300">
            <a:lnSpc>
              <a:spcPct val="90000"/>
            </a:lnSpc>
            <a:spcBef>
              <a:spcPct val="0"/>
            </a:spcBef>
            <a:spcAft>
              <a:spcPct val="15000"/>
            </a:spcAft>
            <a:buChar char="•"/>
          </a:pPr>
          <a:r>
            <a:rPr lang="en-US" sz="1400" kern="1200" dirty="0"/>
            <a:t>School has 10 days to provide parents with written notice and request consent to an evaluation.</a:t>
          </a:r>
        </a:p>
      </dsp:txBody>
      <dsp:txXfrm>
        <a:off x="904873" y="3511864"/>
        <a:ext cx="1493778" cy="1171257"/>
      </dsp:txXfrm>
    </dsp:sp>
    <dsp:sp modelId="{C01CC9F0-0AA9-1E4E-B34E-14F16CB0F86E}">
      <dsp:nvSpPr>
        <dsp:cNvPr id="0" name=""/>
        <dsp:cNvSpPr/>
      </dsp:nvSpPr>
      <dsp:spPr>
        <a:xfrm>
          <a:off x="2057527" y="2622264"/>
          <a:ext cx="283464" cy="28346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7BEC58B-5407-8C42-8E8D-BD3D41EA1CD9}">
      <dsp:nvSpPr>
        <dsp:cNvPr id="0" name=""/>
        <dsp:cNvSpPr/>
      </dsp:nvSpPr>
      <dsp:spPr>
        <a:xfrm>
          <a:off x="2199259" y="2557616"/>
          <a:ext cx="1307084" cy="20620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202" tIns="0" rIns="0" bIns="0" numCol="1" spcCol="1270" anchor="t" anchorCtr="0">
          <a:noAutofit/>
        </a:bodyPr>
        <a:lstStyle/>
        <a:p>
          <a:pPr marL="0" lvl="0" indent="0" algn="l" defTabSz="800100">
            <a:lnSpc>
              <a:spcPct val="90000"/>
            </a:lnSpc>
            <a:spcBef>
              <a:spcPct val="0"/>
            </a:spcBef>
            <a:spcAft>
              <a:spcPct val="35000"/>
            </a:spcAft>
            <a:buNone/>
          </a:pPr>
          <a:r>
            <a:rPr lang="en-US" sz="1800" b="1" kern="1200" dirty="0"/>
            <a:t>Parents Receive Written Notice</a:t>
          </a:r>
        </a:p>
        <a:p>
          <a:pPr marL="114300" lvl="1" indent="-114300" algn="l" defTabSz="622300">
            <a:lnSpc>
              <a:spcPct val="90000"/>
            </a:lnSpc>
            <a:spcBef>
              <a:spcPct val="0"/>
            </a:spcBef>
            <a:spcAft>
              <a:spcPct val="15000"/>
            </a:spcAft>
            <a:buChar char="•"/>
          </a:pPr>
          <a:r>
            <a:rPr lang="en-US" sz="1400" kern="1200" dirty="0"/>
            <a:t>Parents have 10 days to provide consent to an evaluation.</a:t>
          </a:r>
        </a:p>
      </dsp:txBody>
      <dsp:txXfrm>
        <a:off x="2199259" y="2557616"/>
        <a:ext cx="1307084" cy="2062003"/>
      </dsp:txXfrm>
    </dsp:sp>
    <dsp:sp modelId="{49EA46B5-F56A-1342-815C-BD0BD203723B}">
      <dsp:nvSpPr>
        <dsp:cNvPr id="0" name=""/>
        <dsp:cNvSpPr/>
      </dsp:nvSpPr>
      <dsp:spPr>
        <a:xfrm>
          <a:off x="3317366" y="1966531"/>
          <a:ext cx="377952" cy="377952"/>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4CA73DB-E128-C644-89C6-2062668F9AFD}">
      <dsp:nvSpPr>
        <dsp:cNvPr id="0" name=""/>
        <dsp:cNvSpPr/>
      </dsp:nvSpPr>
      <dsp:spPr>
        <a:xfrm>
          <a:off x="3506343" y="2155507"/>
          <a:ext cx="1519682" cy="27657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0269" tIns="0" rIns="0" bIns="0" numCol="1" spcCol="1270" anchor="t" anchorCtr="0">
          <a:noAutofit/>
        </a:bodyPr>
        <a:lstStyle/>
        <a:p>
          <a:pPr marL="0" lvl="0" indent="0" algn="l" defTabSz="800100">
            <a:lnSpc>
              <a:spcPct val="90000"/>
            </a:lnSpc>
            <a:spcBef>
              <a:spcPct val="0"/>
            </a:spcBef>
            <a:spcAft>
              <a:spcPct val="35000"/>
            </a:spcAft>
            <a:buNone/>
          </a:pPr>
          <a:r>
            <a:rPr lang="en-US" sz="1800" b="1" kern="1200" dirty="0"/>
            <a:t>Written Consent From Parents</a:t>
          </a:r>
        </a:p>
        <a:p>
          <a:pPr marL="114300" lvl="1" indent="-114300" algn="l" defTabSz="622300">
            <a:lnSpc>
              <a:spcPct val="90000"/>
            </a:lnSpc>
            <a:spcBef>
              <a:spcPct val="0"/>
            </a:spcBef>
            <a:spcAft>
              <a:spcPct val="15000"/>
            </a:spcAft>
            <a:buChar char="•"/>
          </a:pPr>
          <a:r>
            <a:rPr lang="en-US" sz="1400" kern="1200" dirty="0"/>
            <a:t>School has 30 days to conduct an evaluation.</a:t>
          </a:r>
        </a:p>
      </dsp:txBody>
      <dsp:txXfrm>
        <a:off x="3506343" y="2155507"/>
        <a:ext cx="1519682" cy="2765742"/>
      </dsp:txXfrm>
    </dsp:sp>
    <dsp:sp modelId="{6B411962-419A-C649-8741-6F7876B368EC}">
      <dsp:nvSpPr>
        <dsp:cNvPr id="0" name=""/>
        <dsp:cNvSpPr/>
      </dsp:nvSpPr>
      <dsp:spPr>
        <a:xfrm>
          <a:off x="4781930" y="1379918"/>
          <a:ext cx="488188" cy="488188"/>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9F51F8F-6FB2-DD4A-B6ED-421D963AB316}">
      <dsp:nvSpPr>
        <dsp:cNvPr id="0" name=""/>
        <dsp:cNvSpPr/>
      </dsp:nvSpPr>
      <dsp:spPr>
        <a:xfrm>
          <a:off x="5026025" y="1624012"/>
          <a:ext cx="1574800" cy="3297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681" tIns="0" rIns="0" bIns="0" numCol="1" spcCol="1270" anchor="t" anchorCtr="0">
          <a:noAutofit/>
        </a:bodyPr>
        <a:lstStyle/>
        <a:p>
          <a:pPr marL="0" lvl="0" indent="0" algn="l" defTabSz="800100">
            <a:lnSpc>
              <a:spcPct val="90000"/>
            </a:lnSpc>
            <a:spcBef>
              <a:spcPct val="0"/>
            </a:spcBef>
            <a:spcAft>
              <a:spcPct val="35000"/>
            </a:spcAft>
            <a:buNone/>
          </a:pPr>
          <a:r>
            <a:rPr lang="en-US" sz="1800" b="1" kern="1200" dirty="0"/>
            <a:t>Evaluation </a:t>
          </a:r>
        </a:p>
        <a:p>
          <a:pPr marL="114300" lvl="1" indent="-114300" algn="l" defTabSz="622300">
            <a:lnSpc>
              <a:spcPct val="90000"/>
            </a:lnSpc>
            <a:spcBef>
              <a:spcPct val="0"/>
            </a:spcBef>
            <a:spcAft>
              <a:spcPct val="15000"/>
            </a:spcAft>
            <a:buChar char="•"/>
          </a:pPr>
          <a:r>
            <a:rPr lang="en-US" sz="1400" kern="1200" dirty="0"/>
            <a:t>IEP meeting is set up to discuss education plan based on evaluation.</a:t>
          </a:r>
        </a:p>
      </dsp:txBody>
      <dsp:txXfrm>
        <a:off x="5026025" y="1624012"/>
        <a:ext cx="1574800" cy="3297237"/>
      </dsp:txXfrm>
    </dsp:sp>
    <dsp:sp modelId="{8865C35F-6C9D-334C-8BE2-705B49A740AB}">
      <dsp:nvSpPr>
        <dsp:cNvPr id="0" name=""/>
        <dsp:cNvSpPr/>
      </dsp:nvSpPr>
      <dsp:spPr>
        <a:xfrm>
          <a:off x="6289802" y="988186"/>
          <a:ext cx="622046" cy="622046"/>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760FBC8-1AC6-0646-85D6-B5EF56E8D1F9}">
      <dsp:nvSpPr>
        <dsp:cNvPr id="0" name=""/>
        <dsp:cNvSpPr/>
      </dsp:nvSpPr>
      <dsp:spPr>
        <a:xfrm>
          <a:off x="6600824" y="1299209"/>
          <a:ext cx="1574800" cy="3622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9609" tIns="0" rIns="0" bIns="0" numCol="1" spcCol="1270" anchor="t" anchorCtr="0">
          <a:noAutofit/>
        </a:bodyPr>
        <a:lstStyle/>
        <a:p>
          <a:pPr marL="0" lvl="0" indent="0" algn="l" defTabSz="800100">
            <a:lnSpc>
              <a:spcPct val="90000"/>
            </a:lnSpc>
            <a:spcBef>
              <a:spcPct val="0"/>
            </a:spcBef>
            <a:spcAft>
              <a:spcPct val="35000"/>
            </a:spcAft>
            <a:buNone/>
          </a:pPr>
          <a:r>
            <a:rPr lang="en-US" sz="1800" b="1" kern="1200" dirty="0"/>
            <a:t>IEP Meeting</a:t>
          </a:r>
        </a:p>
        <a:p>
          <a:pPr marL="114300" lvl="1" indent="-114300" algn="l" defTabSz="622300">
            <a:lnSpc>
              <a:spcPct val="90000"/>
            </a:lnSpc>
            <a:spcBef>
              <a:spcPct val="0"/>
            </a:spcBef>
            <a:spcAft>
              <a:spcPct val="15000"/>
            </a:spcAft>
            <a:buChar char="•"/>
          </a:pPr>
          <a:r>
            <a:rPr lang="en-US" sz="1400" kern="1200" dirty="0"/>
            <a:t>School has 7 days to give parents the education plan.</a:t>
          </a:r>
        </a:p>
        <a:p>
          <a:pPr marL="114300" lvl="1" indent="-114300" algn="l" defTabSz="622300">
            <a:lnSpc>
              <a:spcPct val="90000"/>
            </a:lnSpc>
            <a:spcBef>
              <a:spcPct val="0"/>
            </a:spcBef>
            <a:spcAft>
              <a:spcPct val="15000"/>
            </a:spcAft>
            <a:buChar char="•"/>
          </a:pPr>
          <a:r>
            <a:rPr lang="en-US" sz="1400" kern="1200" dirty="0"/>
            <a:t>School has 15 school days to initiate the IEP.</a:t>
          </a:r>
        </a:p>
      </dsp:txBody>
      <dsp:txXfrm>
        <a:off x="6600824" y="1299209"/>
        <a:ext cx="1574800" cy="3622040"/>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745BA2-18FD-3949-9766-330A6CE4B200}" type="datetimeFigureOut">
              <a:rPr lang="en-US" smtClean="0"/>
              <a:pPr/>
              <a:t>5/11/2016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86118C-02CF-414A-BA56-D941D378BF21}" type="slidenum">
              <a:rPr lang="en-US" smtClean="0"/>
              <a:pPr/>
              <a:t>‹#›</a:t>
            </a:fld>
            <a:endParaRPr lang="en-US"/>
          </a:p>
        </p:txBody>
      </p:sp>
    </p:spTree>
    <p:extLst>
      <p:ext uri="{BB962C8B-B14F-4D97-AF65-F5344CB8AC3E}">
        <p14:creationId xmlns:p14="http://schemas.microsoft.com/office/powerpoint/2010/main" val="35690947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solidFill>
                  <a:schemeClr val="accent3"/>
                </a:solidFill>
              </a:rPr>
              <a:t>Appropriate education = adequate education.</a:t>
            </a:r>
          </a:p>
          <a:p>
            <a:r>
              <a:rPr lang="en-US" dirty="0"/>
              <a:t>provide</a:t>
            </a:r>
          </a:p>
        </p:txBody>
      </p:sp>
      <p:sp>
        <p:nvSpPr>
          <p:cNvPr id="4" name="Slide Number Placeholder 3"/>
          <p:cNvSpPr>
            <a:spLocks noGrp="1"/>
          </p:cNvSpPr>
          <p:nvPr>
            <p:ph type="sldNum" sz="quarter" idx="10"/>
          </p:nvPr>
        </p:nvSpPr>
        <p:spPr/>
        <p:txBody>
          <a:bodyPr/>
          <a:lstStyle/>
          <a:p>
            <a:fld id="{3E86118C-02CF-414A-BA56-D941D378BF21}" type="slidenum">
              <a:rPr lang="en-US" smtClean="0"/>
              <a:pPr/>
              <a:t>3</a:t>
            </a:fld>
            <a:endParaRPr lang="en-US"/>
          </a:p>
        </p:txBody>
      </p:sp>
    </p:spTree>
    <p:extLst>
      <p:ext uri="{BB962C8B-B14F-4D97-AF65-F5344CB8AC3E}">
        <p14:creationId xmlns:p14="http://schemas.microsoft.com/office/powerpoint/2010/main" val="2525825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Evaluation</a:t>
            </a:r>
            <a:r>
              <a:rPr lang="en-US" baseline="0" dirty="0"/>
              <a:t> – school pays for it, parents can request an outside evaluation done and school will pay for that also.</a:t>
            </a:r>
            <a:endParaRPr lang="en-US" dirty="0"/>
          </a:p>
        </p:txBody>
      </p:sp>
      <p:sp>
        <p:nvSpPr>
          <p:cNvPr id="4" name="Slide Number Placeholder 3"/>
          <p:cNvSpPr>
            <a:spLocks noGrp="1"/>
          </p:cNvSpPr>
          <p:nvPr>
            <p:ph type="sldNum" sz="quarter" idx="10"/>
          </p:nvPr>
        </p:nvSpPr>
        <p:spPr/>
        <p:txBody>
          <a:bodyPr/>
          <a:lstStyle/>
          <a:p>
            <a:fld id="{3E86118C-02CF-414A-BA56-D941D378BF21}" type="slidenum">
              <a:rPr lang="en-US" smtClean="0"/>
              <a:pPr/>
              <a:t>9</a:t>
            </a:fld>
            <a:endParaRPr lang="en-US"/>
          </a:p>
        </p:txBody>
      </p:sp>
    </p:spTree>
    <p:extLst>
      <p:ext uri="{BB962C8B-B14F-4D97-AF65-F5344CB8AC3E}">
        <p14:creationId xmlns:p14="http://schemas.microsoft.com/office/powerpoint/2010/main" val="1683121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May 11,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C3AA4-67BE-44F7-809A-3582401494AF}" type="datetime4">
              <a:rPr lang="en-US" smtClean="0"/>
              <a:pPr/>
              <a:t>May 11,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172EEB-1769-4776-AD69-E7C1260563EB}" type="datetime4">
              <a:rPr lang="en-US" smtClean="0"/>
              <a:pPr/>
              <a:t>May 11,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May 11,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May 11,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May 11,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May 11, 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EFB012D-77A1-44B0-BB26-329BA1EE55C9}" type="datetime4">
              <a:rPr lang="en-US" smtClean="0"/>
              <a:pPr/>
              <a:t>May 11, 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May 11, 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May 11, 2016</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May 11,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May 11, 2016</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1" dirty="0"/>
              <a:t>Free appropriate public education (</a:t>
            </a:r>
            <a:r>
              <a:rPr lang="en-US" b="1" dirty="0" err="1"/>
              <a:t>fape</a:t>
            </a:r>
            <a:r>
              <a:rPr lang="en-US" b="1" dirty="0"/>
              <a:t>)</a:t>
            </a:r>
          </a:p>
        </p:txBody>
      </p:sp>
    </p:spTree>
    <p:extLst>
      <p:ext uri="{BB962C8B-B14F-4D97-AF65-F5344CB8AC3E}">
        <p14:creationId xmlns:p14="http://schemas.microsoft.com/office/powerpoint/2010/main" val="787008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140000">
            <a:off x="-296969" y="1409238"/>
            <a:ext cx="5650992" cy="1207509"/>
          </a:xfrm>
        </p:spPr>
        <p:txBody>
          <a:bodyPr/>
          <a:lstStyle/>
          <a:p>
            <a:pPr algn="ctr"/>
            <a:r>
              <a:rPr lang="en-US" sz="3400" dirty="0"/>
              <a:t>PROCESS TIMELINE </a:t>
            </a:r>
            <a:br>
              <a:rPr lang="en-US" sz="3400" dirty="0"/>
            </a:br>
            <a:r>
              <a:rPr lang="en-US" sz="3400" dirty="0"/>
              <a:t>(school Initiated)</a:t>
            </a:r>
          </a:p>
        </p:txBody>
      </p:sp>
      <p:graphicFrame>
        <p:nvGraphicFramePr>
          <p:cNvPr id="17" name="Diagram 16"/>
          <p:cNvGraphicFramePr/>
          <p:nvPr>
            <p:extLst>
              <p:ext uri="{D42A27DB-BD31-4B8C-83A1-F6EECF244321}">
                <p14:modId xmlns:p14="http://schemas.microsoft.com/office/powerpoint/2010/main" val="3132146922"/>
              </p:ext>
            </p:extLst>
          </p:nvPr>
        </p:nvGraphicFramePr>
        <p:xfrm>
          <a:off x="349250" y="984250"/>
          <a:ext cx="8477250"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6751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graphicEl>
                                              <a:dgm id="{F8467D40-79A2-4A40-B757-449523076F7D}"/>
                                            </p:graphicEl>
                                          </p:spTgt>
                                        </p:tgtEl>
                                        <p:attrNameLst>
                                          <p:attrName>style.visibility</p:attrName>
                                        </p:attrNameLst>
                                      </p:cBhvr>
                                      <p:to>
                                        <p:strVal val="visible"/>
                                      </p:to>
                                    </p:set>
                                    <p:animEffect transition="in" filter="fade">
                                      <p:cBhvr>
                                        <p:cTn id="7" dur="2000"/>
                                        <p:tgtEl>
                                          <p:spTgt spid="17">
                                            <p:graphicEl>
                                              <a:dgm id="{F8467D40-79A2-4A40-B757-449523076F7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graphicEl>
                                              <a:dgm id="{116D6094-2B27-8549-8201-3C08F9E44048}"/>
                                            </p:graphicEl>
                                          </p:spTgt>
                                        </p:tgtEl>
                                        <p:attrNameLst>
                                          <p:attrName>style.visibility</p:attrName>
                                        </p:attrNameLst>
                                      </p:cBhvr>
                                      <p:to>
                                        <p:strVal val="visible"/>
                                      </p:to>
                                    </p:set>
                                    <p:animEffect transition="in" filter="fade">
                                      <p:cBhvr>
                                        <p:cTn id="12" dur="2000"/>
                                        <p:tgtEl>
                                          <p:spTgt spid="17">
                                            <p:graphicEl>
                                              <a:dgm id="{116D6094-2B27-8549-8201-3C08F9E44048}"/>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7">
                                            <p:graphicEl>
                                              <a:dgm id="{D38AEF60-F0A0-8D49-80CA-C08CBAFB9300}"/>
                                            </p:graphicEl>
                                          </p:spTgt>
                                        </p:tgtEl>
                                        <p:attrNameLst>
                                          <p:attrName>style.visibility</p:attrName>
                                        </p:attrNameLst>
                                      </p:cBhvr>
                                      <p:to>
                                        <p:strVal val="visible"/>
                                      </p:to>
                                    </p:set>
                                    <p:animEffect transition="in" filter="fade">
                                      <p:cBhvr>
                                        <p:cTn id="15" dur="2000"/>
                                        <p:tgtEl>
                                          <p:spTgt spid="17">
                                            <p:graphicEl>
                                              <a:dgm id="{D38AEF60-F0A0-8D49-80CA-C08CBAFB9300}"/>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7">
                                            <p:graphicEl>
                                              <a:dgm id="{C01CC9F0-0AA9-1E4E-B34E-14F16CB0F86E}"/>
                                            </p:graphicEl>
                                          </p:spTgt>
                                        </p:tgtEl>
                                        <p:attrNameLst>
                                          <p:attrName>style.visibility</p:attrName>
                                        </p:attrNameLst>
                                      </p:cBhvr>
                                      <p:to>
                                        <p:strVal val="visible"/>
                                      </p:to>
                                    </p:set>
                                    <p:animEffect transition="in" filter="fade">
                                      <p:cBhvr>
                                        <p:cTn id="20" dur="2000"/>
                                        <p:tgtEl>
                                          <p:spTgt spid="17">
                                            <p:graphicEl>
                                              <a:dgm id="{C01CC9F0-0AA9-1E4E-B34E-14F16CB0F86E}"/>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7">
                                            <p:graphicEl>
                                              <a:dgm id="{37BEC58B-5407-8C42-8E8D-BD3D41EA1CD9}"/>
                                            </p:graphicEl>
                                          </p:spTgt>
                                        </p:tgtEl>
                                        <p:attrNameLst>
                                          <p:attrName>style.visibility</p:attrName>
                                        </p:attrNameLst>
                                      </p:cBhvr>
                                      <p:to>
                                        <p:strVal val="visible"/>
                                      </p:to>
                                    </p:set>
                                    <p:animEffect transition="in" filter="fade">
                                      <p:cBhvr>
                                        <p:cTn id="23" dur="2000"/>
                                        <p:tgtEl>
                                          <p:spTgt spid="17">
                                            <p:graphicEl>
                                              <a:dgm id="{37BEC58B-5407-8C42-8E8D-BD3D41EA1CD9}"/>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7">
                                            <p:graphicEl>
                                              <a:dgm id="{49EA46B5-F56A-1342-815C-BD0BD203723B}"/>
                                            </p:graphicEl>
                                          </p:spTgt>
                                        </p:tgtEl>
                                        <p:attrNameLst>
                                          <p:attrName>style.visibility</p:attrName>
                                        </p:attrNameLst>
                                      </p:cBhvr>
                                      <p:to>
                                        <p:strVal val="visible"/>
                                      </p:to>
                                    </p:set>
                                    <p:animEffect transition="in" filter="fade">
                                      <p:cBhvr>
                                        <p:cTn id="28" dur="2000"/>
                                        <p:tgtEl>
                                          <p:spTgt spid="17">
                                            <p:graphicEl>
                                              <a:dgm id="{49EA46B5-F56A-1342-815C-BD0BD203723B}"/>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7">
                                            <p:graphicEl>
                                              <a:dgm id="{44CA73DB-E128-C644-89C6-2062668F9AFD}"/>
                                            </p:graphicEl>
                                          </p:spTgt>
                                        </p:tgtEl>
                                        <p:attrNameLst>
                                          <p:attrName>style.visibility</p:attrName>
                                        </p:attrNameLst>
                                      </p:cBhvr>
                                      <p:to>
                                        <p:strVal val="visible"/>
                                      </p:to>
                                    </p:set>
                                    <p:animEffect transition="in" filter="fade">
                                      <p:cBhvr>
                                        <p:cTn id="31" dur="2000"/>
                                        <p:tgtEl>
                                          <p:spTgt spid="17">
                                            <p:graphicEl>
                                              <a:dgm id="{44CA73DB-E128-C644-89C6-2062668F9AFD}"/>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7">
                                            <p:graphicEl>
                                              <a:dgm id="{6B411962-419A-C649-8741-6F7876B368EC}"/>
                                            </p:graphicEl>
                                          </p:spTgt>
                                        </p:tgtEl>
                                        <p:attrNameLst>
                                          <p:attrName>style.visibility</p:attrName>
                                        </p:attrNameLst>
                                      </p:cBhvr>
                                      <p:to>
                                        <p:strVal val="visible"/>
                                      </p:to>
                                    </p:set>
                                    <p:animEffect transition="in" filter="fade">
                                      <p:cBhvr>
                                        <p:cTn id="36" dur="2000"/>
                                        <p:tgtEl>
                                          <p:spTgt spid="17">
                                            <p:graphicEl>
                                              <a:dgm id="{6B411962-419A-C649-8741-6F7876B368EC}"/>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7">
                                            <p:graphicEl>
                                              <a:dgm id="{79F51F8F-6FB2-DD4A-B6ED-421D963AB316}"/>
                                            </p:graphicEl>
                                          </p:spTgt>
                                        </p:tgtEl>
                                        <p:attrNameLst>
                                          <p:attrName>style.visibility</p:attrName>
                                        </p:attrNameLst>
                                      </p:cBhvr>
                                      <p:to>
                                        <p:strVal val="visible"/>
                                      </p:to>
                                    </p:set>
                                    <p:animEffect transition="in" filter="fade">
                                      <p:cBhvr>
                                        <p:cTn id="39" dur="2000"/>
                                        <p:tgtEl>
                                          <p:spTgt spid="17">
                                            <p:graphicEl>
                                              <a:dgm id="{79F51F8F-6FB2-DD4A-B6ED-421D963AB316}"/>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7">
                                            <p:graphicEl>
                                              <a:dgm id="{8865C35F-6C9D-334C-8BE2-705B49A740AB}"/>
                                            </p:graphicEl>
                                          </p:spTgt>
                                        </p:tgtEl>
                                        <p:attrNameLst>
                                          <p:attrName>style.visibility</p:attrName>
                                        </p:attrNameLst>
                                      </p:cBhvr>
                                      <p:to>
                                        <p:strVal val="visible"/>
                                      </p:to>
                                    </p:set>
                                    <p:animEffect transition="in" filter="fade">
                                      <p:cBhvr>
                                        <p:cTn id="44" dur="2000"/>
                                        <p:tgtEl>
                                          <p:spTgt spid="17">
                                            <p:graphicEl>
                                              <a:dgm id="{8865C35F-6C9D-334C-8BE2-705B49A740AB}"/>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7">
                                            <p:graphicEl>
                                              <a:dgm id="{F760FBC8-1AC6-0646-85D6-B5EF56E8D1F9}"/>
                                            </p:graphicEl>
                                          </p:spTgt>
                                        </p:tgtEl>
                                        <p:attrNameLst>
                                          <p:attrName>style.visibility</p:attrName>
                                        </p:attrNameLst>
                                      </p:cBhvr>
                                      <p:to>
                                        <p:strVal val="visible"/>
                                      </p:to>
                                    </p:set>
                                    <p:animEffect transition="in" filter="fade">
                                      <p:cBhvr>
                                        <p:cTn id="47" dur="2000"/>
                                        <p:tgtEl>
                                          <p:spTgt spid="17">
                                            <p:graphicEl>
                                              <a:dgm id="{F760FBC8-1AC6-0646-85D6-B5EF56E8D1F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7"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What if the student is denied services?</a:t>
            </a:r>
          </a:p>
        </p:txBody>
      </p:sp>
      <p:sp>
        <p:nvSpPr>
          <p:cNvPr id="3" name="TextBox 2"/>
          <p:cNvSpPr txBox="1"/>
          <p:nvPr/>
        </p:nvSpPr>
        <p:spPr>
          <a:xfrm>
            <a:off x="1003371" y="1207353"/>
            <a:ext cx="6882496" cy="3785652"/>
          </a:xfrm>
          <a:prstGeom prst="rect">
            <a:avLst/>
          </a:prstGeom>
          <a:noFill/>
        </p:spPr>
        <p:txBody>
          <a:bodyPr wrap="square" rtlCol="0">
            <a:spAutoFit/>
          </a:bodyPr>
          <a:lstStyle/>
          <a:p>
            <a:pPr marL="285750" indent="-285750">
              <a:buFont typeface="Arial"/>
              <a:buChar char="•"/>
            </a:pPr>
            <a:r>
              <a:rPr lang="en-US" sz="2000" dirty="0"/>
              <a:t>Parents can have the child </a:t>
            </a:r>
            <a:r>
              <a:rPr lang="en-US" sz="2000" b="1" dirty="0">
                <a:solidFill>
                  <a:srgbClr val="08A1D9"/>
                </a:solidFill>
              </a:rPr>
              <a:t>re-evaluated </a:t>
            </a:r>
            <a:r>
              <a:rPr lang="en-US" sz="2000" dirty="0"/>
              <a:t>by an independent evaluator.</a:t>
            </a:r>
          </a:p>
          <a:p>
            <a:pPr marL="742950" lvl="1" indent="-285750">
              <a:buFont typeface="Arial"/>
              <a:buChar char="•"/>
            </a:pPr>
            <a:r>
              <a:rPr lang="en-US" sz="2000" dirty="0"/>
              <a:t>The School  must pay for the first re-evaluation.  If the parents want a third evaluation, the parents must pay for it.</a:t>
            </a:r>
          </a:p>
          <a:p>
            <a:pPr lvl="1"/>
            <a:endParaRPr lang="en-US" sz="2000" dirty="0"/>
          </a:p>
          <a:p>
            <a:pPr marL="285750" indent="-285750">
              <a:buFont typeface="Arial"/>
              <a:buChar char="•"/>
            </a:pPr>
            <a:r>
              <a:rPr lang="en-US" sz="2000" dirty="0"/>
              <a:t>If re-evaluation doesn’t yield results, parents can initiate the </a:t>
            </a:r>
            <a:r>
              <a:rPr lang="en-US" sz="2000" b="1" dirty="0">
                <a:solidFill>
                  <a:srgbClr val="08A1D9"/>
                </a:solidFill>
              </a:rPr>
              <a:t>administrative appeal process</a:t>
            </a:r>
            <a:r>
              <a:rPr lang="en-US" sz="2000" dirty="0"/>
              <a:t>.</a:t>
            </a:r>
          </a:p>
          <a:p>
            <a:endParaRPr lang="en-US" sz="2000" dirty="0"/>
          </a:p>
          <a:p>
            <a:pPr marL="285750" indent="-285750">
              <a:buFont typeface="Arial"/>
              <a:buChar char="•"/>
            </a:pPr>
            <a:r>
              <a:rPr lang="en-US" sz="2000" dirty="0"/>
              <a:t>If administrative appeal process does not yield results, parents can initiate </a:t>
            </a:r>
            <a:r>
              <a:rPr lang="en-US" sz="2000" b="1" dirty="0">
                <a:solidFill>
                  <a:srgbClr val="08A1D9"/>
                </a:solidFill>
              </a:rPr>
              <a:t>a formal appeal </a:t>
            </a:r>
            <a:r>
              <a:rPr lang="en-US" sz="2000" dirty="0"/>
              <a:t>through the federal court system.</a:t>
            </a:r>
          </a:p>
        </p:txBody>
      </p:sp>
    </p:spTree>
    <p:extLst>
      <p:ext uri="{BB962C8B-B14F-4D97-AF65-F5344CB8AC3E}">
        <p14:creationId xmlns:p14="http://schemas.microsoft.com/office/powerpoint/2010/main" val="2016863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What Is the purpose of an </a:t>
            </a:r>
            <a:r>
              <a:rPr lang="en-US" sz="3600" dirty="0" err="1"/>
              <a:t>iep</a:t>
            </a:r>
            <a:r>
              <a:rPr lang="en-US" sz="3600" dirty="0"/>
              <a:t>?</a:t>
            </a:r>
          </a:p>
        </p:txBody>
      </p:sp>
      <p:sp>
        <p:nvSpPr>
          <p:cNvPr id="3" name="Content Placeholder 2"/>
          <p:cNvSpPr>
            <a:spLocks noGrp="1"/>
          </p:cNvSpPr>
          <p:nvPr>
            <p:ph idx="1"/>
          </p:nvPr>
        </p:nvSpPr>
        <p:spPr/>
        <p:txBody>
          <a:bodyPr>
            <a:noAutofit/>
          </a:bodyPr>
          <a:lstStyle/>
          <a:p>
            <a:pPr>
              <a:buFont typeface="Arial"/>
              <a:buChar char="•"/>
            </a:pPr>
            <a:r>
              <a:rPr lang="en-US" sz="1800" dirty="0"/>
              <a:t>Determine the initial eligibility for special education based on the results from the evaluation.</a:t>
            </a:r>
          </a:p>
          <a:p>
            <a:pPr lvl="2">
              <a:buFont typeface="Arial"/>
              <a:buChar char="•"/>
            </a:pPr>
            <a:r>
              <a:rPr lang="en-US" sz="1800" dirty="0"/>
              <a:t>Includes what the student’s current level of functioning is.</a:t>
            </a:r>
          </a:p>
          <a:p>
            <a:pPr>
              <a:buFont typeface="Arial"/>
              <a:buChar char="•"/>
            </a:pPr>
            <a:r>
              <a:rPr lang="en-US" sz="1800" dirty="0"/>
              <a:t>Determine what available accommodations will help the student benefit most from the education provided.</a:t>
            </a:r>
          </a:p>
          <a:p>
            <a:pPr>
              <a:buFont typeface="Arial"/>
              <a:buChar char="•"/>
            </a:pPr>
            <a:r>
              <a:rPr lang="en-US" sz="1800" dirty="0"/>
              <a:t>Establish goals for the next year.</a:t>
            </a:r>
          </a:p>
          <a:p>
            <a:pPr lvl="2">
              <a:buFont typeface="Arial"/>
              <a:buChar char="•"/>
            </a:pPr>
            <a:r>
              <a:rPr lang="en-US" sz="1800" dirty="0"/>
              <a:t>What should the student be accomplishing within the next year?</a:t>
            </a:r>
          </a:p>
          <a:p>
            <a:pPr lvl="2">
              <a:buFont typeface="Arial"/>
              <a:buChar char="•"/>
            </a:pPr>
            <a:r>
              <a:rPr lang="en-US" sz="1800" dirty="0"/>
              <a:t>Establish benchmarks that should be met throughout the year.</a:t>
            </a:r>
          </a:p>
          <a:p>
            <a:pPr>
              <a:buFont typeface="Arial"/>
              <a:buChar char="•"/>
            </a:pPr>
            <a:r>
              <a:rPr lang="en-US" sz="1800" dirty="0"/>
              <a:t>Discuss appropriate transactional services that should begin between ages 13-16.</a:t>
            </a:r>
          </a:p>
          <a:p>
            <a:pPr>
              <a:buFont typeface="Arial"/>
              <a:buChar char="•"/>
            </a:pPr>
            <a:r>
              <a:rPr lang="en-US" sz="1800" dirty="0"/>
              <a:t>Discuss and establish goals for post-secondary education services.</a:t>
            </a:r>
          </a:p>
        </p:txBody>
      </p:sp>
    </p:spTree>
    <p:extLst>
      <p:ext uri="{BB962C8B-B14F-4D97-AF65-F5344CB8AC3E}">
        <p14:creationId xmlns:p14="http://schemas.microsoft.com/office/powerpoint/2010/main" val="3474960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20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2000"/>
                                        <p:tgtEl>
                                          <p:spTgt spid="3">
                                            <p:txEl>
                                              <p:pRg st="3" end="3"/>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2000"/>
                                        <p:tgtEl>
                                          <p:spTgt spid="3">
                                            <p:txEl>
                                              <p:pRg st="4" end="4"/>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20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20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Who participates in an </a:t>
            </a:r>
            <a:r>
              <a:rPr lang="en-US" sz="3600" dirty="0" err="1"/>
              <a:t>iep</a:t>
            </a:r>
            <a:r>
              <a:rPr lang="en-US" sz="3600" dirty="0"/>
              <a:t> meeting?</a:t>
            </a:r>
          </a:p>
        </p:txBody>
      </p:sp>
      <p:sp>
        <p:nvSpPr>
          <p:cNvPr id="3" name="Text Placeholder 2"/>
          <p:cNvSpPr>
            <a:spLocks noGrp="1"/>
          </p:cNvSpPr>
          <p:nvPr>
            <p:ph type="body" idx="1"/>
          </p:nvPr>
        </p:nvSpPr>
        <p:spPr/>
        <p:txBody>
          <a:bodyPr/>
          <a:lstStyle/>
          <a:p>
            <a:r>
              <a:rPr lang="en-US" dirty="0"/>
              <a:t>required</a:t>
            </a:r>
          </a:p>
        </p:txBody>
      </p:sp>
      <p:sp>
        <p:nvSpPr>
          <p:cNvPr id="4" name="Content Placeholder 3"/>
          <p:cNvSpPr>
            <a:spLocks noGrp="1"/>
          </p:cNvSpPr>
          <p:nvPr>
            <p:ph sz="half" idx="2"/>
          </p:nvPr>
        </p:nvSpPr>
        <p:spPr/>
        <p:txBody>
          <a:bodyPr>
            <a:normAutofit fontScale="70000" lnSpcReduction="20000"/>
          </a:bodyPr>
          <a:lstStyle/>
          <a:p>
            <a:pPr>
              <a:buFont typeface="Arial"/>
              <a:buChar char="•"/>
            </a:pPr>
            <a:r>
              <a:rPr lang="en-US" dirty="0"/>
              <a:t>Superintendent or designee with the authority to make implementations on behalf of the school district</a:t>
            </a:r>
          </a:p>
          <a:p>
            <a:pPr>
              <a:buFont typeface="Arial"/>
              <a:buChar char="•"/>
            </a:pPr>
            <a:r>
              <a:rPr lang="en-US" dirty="0"/>
              <a:t>School services providers</a:t>
            </a:r>
          </a:p>
          <a:p>
            <a:pPr>
              <a:buFont typeface="Arial"/>
              <a:buChar char="•"/>
            </a:pPr>
            <a:r>
              <a:rPr lang="en-US" dirty="0"/>
              <a:t>At least one general education teacher</a:t>
            </a:r>
          </a:p>
          <a:p>
            <a:pPr>
              <a:buFont typeface="Arial"/>
              <a:buChar char="•"/>
            </a:pPr>
            <a:r>
              <a:rPr lang="en-US" dirty="0"/>
              <a:t>At least one special education teacher</a:t>
            </a:r>
          </a:p>
          <a:p>
            <a:pPr>
              <a:buFont typeface="Arial"/>
              <a:buChar char="•"/>
            </a:pPr>
            <a:r>
              <a:rPr lang="en-US" dirty="0"/>
              <a:t>Parent</a:t>
            </a:r>
          </a:p>
        </p:txBody>
      </p:sp>
      <p:sp>
        <p:nvSpPr>
          <p:cNvPr id="5" name="Text Placeholder 4"/>
          <p:cNvSpPr>
            <a:spLocks noGrp="1"/>
          </p:cNvSpPr>
          <p:nvPr>
            <p:ph type="body" sz="quarter" idx="3"/>
          </p:nvPr>
        </p:nvSpPr>
        <p:spPr/>
        <p:txBody>
          <a:bodyPr/>
          <a:lstStyle/>
          <a:p>
            <a:r>
              <a:rPr lang="en-US" dirty="0"/>
              <a:t>optional</a:t>
            </a:r>
          </a:p>
        </p:txBody>
      </p:sp>
      <p:sp>
        <p:nvSpPr>
          <p:cNvPr id="6" name="Content Placeholder 5"/>
          <p:cNvSpPr>
            <a:spLocks noGrp="1"/>
          </p:cNvSpPr>
          <p:nvPr>
            <p:ph sz="quarter" idx="4"/>
          </p:nvPr>
        </p:nvSpPr>
        <p:spPr/>
        <p:txBody>
          <a:bodyPr>
            <a:normAutofit/>
          </a:bodyPr>
          <a:lstStyle/>
          <a:p>
            <a:pPr>
              <a:buFont typeface="Arial"/>
              <a:buChar char="•"/>
            </a:pPr>
            <a:r>
              <a:rPr lang="en-US" dirty="0"/>
              <a:t>External services providers</a:t>
            </a:r>
          </a:p>
          <a:p>
            <a:pPr>
              <a:buFont typeface="Arial"/>
              <a:buChar char="•"/>
            </a:pPr>
            <a:r>
              <a:rPr lang="en-US" dirty="0"/>
              <a:t>Child, as age and ability allows</a:t>
            </a:r>
          </a:p>
          <a:p>
            <a:pPr>
              <a:buFont typeface="Arial"/>
              <a:buChar char="•"/>
            </a:pPr>
            <a:r>
              <a:rPr lang="en-US" dirty="0"/>
              <a:t>Relatives/Friends</a:t>
            </a:r>
          </a:p>
          <a:p>
            <a:pPr>
              <a:buFont typeface="Arial"/>
              <a:buChar char="•"/>
            </a:pPr>
            <a:r>
              <a:rPr lang="en-US" dirty="0"/>
              <a:t>Interpreters</a:t>
            </a:r>
          </a:p>
          <a:p>
            <a:pPr>
              <a:buFont typeface="Arial"/>
              <a:buChar char="•"/>
            </a:pPr>
            <a:r>
              <a:rPr lang="en-US" dirty="0"/>
              <a:t>Attorneys/Advocates</a:t>
            </a:r>
          </a:p>
        </p:txBody>
      </p:sp>
    </p:spTree>
    <p:extLst>
      <p:ext uri="{BB962C8B-B14F-4D97-AF65-F5344CB8AC3E}">
        <p14:creationId xmlns:p14="http://schemas.microsoft.com/office/powerpoint/2010/main" val="1213888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fade">
                                      <p:cBhvr>
                                        <p:cTn id="22" dur="20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fade">
                                      <p:cBhvr>
                                        <p:cTn id="27" dur="20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fade">
                                      <p:cBhvr>
                                        <p:cTn id="32" dur="2000"/>
                                        <p:tgtEl>
                                          <p:spTgt spid="4">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Effect transition="in" filter="fade">
                                      <p:cBhvr>
                                        <p:cTn id="37" dur="20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Effect transition="in" filter="fade">
                                      <p:cBhvr>
                                        <p:cTn id="42" dur="2000"/>
                                        <p:tgtEl>
                                          <p:spTgt spid="5">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animEffect transition="in" filter="fade">
                                      <p:cBhvr>
                                        <p:cTn id="47" dur="2000"/>
                                        <p:tgtEl>
                                          <p:spTgt spid="6">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txEl>
                                              <p:pRg st="1" end="1"/>
                                            </p:txEl>
                                          </p:spTgt>
                                        </p:tgtEl>
                                        <p:attrNameLst>
                                          <p:attrName>style.visibility</p:attrName>
                                        </p:attrNameLst>
                                      </p:cBhvr>
                                      <p:to>
                                        <p:strVal val="visible"/>
                                      </p:to>
                                    </p:set>
                                    <p:animEffect transition="in" filter="fade">
                                      <p:cBhvr>
                                        <p:cTn id="52" dur="2000"/>
                                        <p:tgtEl>
                                          <p:spTgt spid="6">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
                                            <p:txEl>
                                              <p:pRg st="2" end="2"/>
                                            </p:txEl>
                                          </p:spTgt>
                                        </p:tgtEl>
                                        <p:attrNameLst>
                                          <p:attrName>style.visibility</p:attrName>
                                        </p:attrNameLst>
                                      </p:cBhvr>
                                      <p:to>
                                        <p:strVal val="visible"/>
                                      </p:to>
                                    </p:set>
                                    <p:animEffect transition="in" filter="fade">
                                      <p:cBhvr>
                                        <p:cTn id="57" dur="2000"/>
                                        <p:tgtEl>
                                          <p:spTgt spid="6">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6">
                                            <p:txEl>
                                              <p:pRg st="3" end="3"/>
                                            </p:txEl>
                                          </p:spTgt>
                                        </p:tgtEl>
                                        <p:attrNameLst>
                                          <p:attrName>style.visibility</p:attrName>
                                        </p:attrNameLst>
                                      </p:cBhvr>
                                      <p:to>
                                        <p:strVal val="visible"/>
                                      </p:to>
                                    </p:set>
                                    <p:animEffect transition="in" filter="fade">
                                      <p:cBhvr>
                                        <p:cTn id="62" dur="2000"/>
                                        <p:tgtEl>
                                          <p:spTgt spid="6">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6">
                                            <p:txEl>
                                              <p:pRg st="4" end="4"/>
                                            </p:txEl>
                                          </p:spTgt>
                                        </p:tgtEl>
                                        <p:attrNameLst>
                                          <p:attrName>style.visibility</p:attrName>
                                        </p:attrNameLst>
                                      </p:cBhvr>
                                      <p:to>
                                        <p:strVal val="visible"/>
                                      </p:to>
                                    </p:set>
                                    <p:animEffect transition="in" filter="fade">
                                      <p:cBhvr>
                                        <p:cTn id="67" dur="2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5" grpId="0" build="p"/>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77500" lnSpcReduction="20000"/>
          </a:bodyPr>
          <a:lstStyle/>
          <a:p>
            <a:pPr marL="457200" indent="-457200">
              <a:buFont typeface="Arial"/>
              <a:buChar char="•"/>
            </a:pPr>
            <a:r>
              <a:rPr lang="en-US" dirty="0"/>
              <a:t>Natural, adoptive, or foster parents</a:t>
            </a:r>
          </a:p>
          <a:p>
            <a:pPr marL="457200" indent="-457200">
              <a:buFont typeface="Arial"/>
              <a:buChar char="•"/>
            </a:pPr>
            <a:r>
              <a:rPr lang="en-US" dirty="0"/>
              <a:t>Guardian (ad litem)</a:t>
            </a:r>
          </a:p>
          <a:p>
            <a:pPr marL="457200" indent="-457200">
              <a:buFont typeface="Arial"/>
              <a:buChar char="•"/>
            </a:pPr>
            <a:r>
              <a:rPr lang="en-US" dirty="0"/>
              <a:t>Individual acting in the place of a natural or adoptive parent with whom the child lives with</a:t>
            </a:r>
          </a:p>
          <a:p>
            <a:pPr marL="457200" indent="-457200">
              <a:buFont typeface="Arial"/>
              <a:buChar char="•"/>
            </a:pPr>
            <a:r>
              <a:rPr lang="en-US" dirty="0"/>
              <a:t>Another individual who is responsible for the child’s welfare</a:t>
            </a:r>
          </a:p>
          <a:p>
            <a:pPr marL="457200" indent="-457200">
              <a:buFont typeface="Arial"/>
              <a:buChar char="•"/>
            </a:pPr>
            <a:endParaRPr lang="en-US" dirty="0"/>
          </a:p>
        </p:txBody>
      </p:sp>
      <p:pic>
        <p:nvPicPr>
          <p:cNvPr id="5" name="Content Placeholder 4" descr="Parents.jpg"/>
          <p:cNvPicPr>
            <a:picLocks noGrp="1" noChangeAspect="1"/>
          </p:cNvPicPr>
          <p:nvPr>
            <p:ph sz="half" idx="2"/>
          </p:nvPr>
        </p:nvPicPr>
        <p:blipFill>
          <a:blip r:embed="rId2" cstate="email">
            <a:extLst>
              <a:ext uri="{28A0092B-C50C-407E-A947-70E740481C1C}">
                <a14:useLocalDpi xmlns:a14="http://schemas.microsoft.com/office/drawing/2010/main" val="0"/>
              </a:ext>
            </a:extLst>
          </a:blip>
          <a:srcRect l="6581" r="6581"/>
          <a:stretch>
            <a:fillRect/>
          </a:stretch>
        </p:blipFill>
        <p:spPr/>
      </p:pic>
      <p:sp>
        <p:nvSpPr>
          <p:cNvPr id="4" name="Title 3"/>
          <p:cNvSpPr>
            <a:spLocks noGrp="1"/>
          </p:cNvSpPr>
          <p:nvPr>
            <p:ph type="title"/>
          </p:nvPr>
        </p:nvSpPr>
        <p:spPr/>
        <p:txBody>
          <a:bodyPr/>
          <a:lstStyle/>
          <a:p>
            <a:r>
              <a:rPr lang="en-US" sz="3600" dirty="0"/>
              <a:t>Who is considered a parent?</a:t>
            </a:r>
          </a:p>
        </p:txBody>
      </p:sp>
    </p:spTree>
    <p:extLst>
      <p:ext uri="{BB962C8B-B14F-4D97-AF65-F5344CB8AC3E}">
        <p14:creationId xmlns:p14="http://schemas.microsoft.com/office/powerpoint/2010/main" val="3646903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2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Formulation of the </a:t>
            </a:r>
            <a:r>
              <a:rPr lang="en-US" dirty="0" err="1"/>
              <a:t>iep</a:t>
            </a:r>
            <a:endParaRPr lang="en-US" dirty="0"/>
          </a:p>
        </p:txBody>
      </p:sp>
      <p:sp>
        <p:nvSpPr>
          <p:cNvPr id="3" name="Content Placeholder 2"/>
          <p:cNvSpPr>
            <a:spLocks noGrp="1"/>
          </p:cNvSpPr>
          <p:nvPr>
            <p:ph idx="1"/>
          </p:nvPr>
        </p:nvSpPr>
        <p:spPr/>
        <p:txBody>
          <a:bodyPr>
            <a:normAutofit/>
          </a:bodyPr>
          <a:lstStyle/>
          <a:p>
            <a:r>
              <a:rPr lang="en-US" sz="2400" dirty="0"/>
              <a:t>Consideration must be given to the child’s strengths and the parents’ concerns, as well as the following factors:</a:t>
            </a:r>
          </a:p>
          <a:p>
            <a:pPr>
              <a:buFont typeface="Arial" pitchFamily="34" charset="0"/>
              <a:buChar char="•"/>
            </a:pPr>
            <a:r>
              <a:rPr lang="en-US" sz="2400" dirty="0"/>
              <a:t>Behavioral problems</a:t>
            </a:r>
          </a:p>
          <a:p>
            <a:pPr>
              <a:buFont typeface="Arial" pitchFamily="34" charset="0"/>
              <a:buChar char="•"/>
            </a:pPr>
            <a:r>
              <a:rPr lang="en-US" sz="2400" dirty="0"/>
              <a:t>Limited English language skills</a:t>
            </a:r>
          </a:p>
          <a:p>
            <a:pPr>
              <a:buFont typeface="Arial" pitchFamily="34" charset="0"/>
              <a:buChar char="•"/>
            </a:pPr>
            <a:r>
              <a:rPr lang="en-US" sz="2400" dirty="0"/>
              <a:t>Visual or hearing impairments</a:t>
            </a:r>
          </a:p>
          <a:p>
            <a:pPr>
              <a:buFont typeface="Arial" pitchFamily="34" charset="0"/>
              <a:buChar char="•"/>
            </a:pPr>
            <a:r>
              <a:rPr lang="en-US" sz="2400" dirty="0"/>
              <a:t>Need for assistive technology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should be included in the </a:t>
            </a:r>
            <a:r>
              <a:rPr lang="en-US" dirty="0" err="1"/>
              <a:t>iep</a:t>
            </a:r>
            <a:r>
              <a:rPr lang="en-US" dirty="0"/>
              <a:t>/components</a:t>
            </a:r>
          </a:p>
        </p:txBody>
      </p:sp>
      <p:sp>
        <p:nvSpPr>
          <p:cNvPr id="3" name="Content Placeholder 2"/>
          <p:cNvSpPr>
            <a:spLocks noGrp="1"/>
          </p:cNvSpPr>
          <p:nvPr>
            <p:ph idx="1"/>
          </p:nvPr>
        </p:nvSpPr>
        <p:spPr/>
        <p:txBody>
          <a:bodyPr>
            <a:normAutofit/>
          </a:bodyPr>
          <a:lstStyle/>
          <a:p>
            <a:pPr>
              <a:buFont typeface="Arial" pitchFamily="34" charset="0"/>
              <a:buChar char="•"/>
            </a:pPr>
            <a:r>
              <a:rPr lang="en-US" sz="1800" dirty="0"/>
              <a:t>The Child’s Present Level of Academic Achievement and Functional Performance</a:t>
            </a:r>
          </a:p>
          <a:p>
            <a:pPr>
              <a:buFont typeface="Arial" pitchFamily="34" charset="0"/>
              <a:buChar char="•"/>
            </a:pPr>
            <a:r>
              <a:rPr lang="en-US" sz="1800" dirty="0"/>
              <a:t>Measurable Annual Goals, Including Academic and Functional Goals</a:t>
            </a:r>
          </a:p>
          <a:p>
            <a:pPr>
              <a:buFont typeface="Arial" pitchFamily="34" charset="0"/>
              <a:buChar char="•"/>
            </a:pPr>
            <a:r>
              <a:rPr lang="en-US" sz="1800" dirty="0"/>
              <a:t>For Children with Disabilities Who Take Alternate Assessments </a:t>
            </a:r>
            <a:r>
              <a:rPr lang="en-US" sz="1800" dirty="0" err="1"/>
              <a:t>Alligned</a:t>
            </a:r>
            <a:r>
              <a:rPr lang="en-US" sz="1800" dirty="0"/>
              <a:t> to Alternate Achievement Standards, a Description of Benchmarks or Short-Term Objectives</a:t>
            </a:r>
          </a:p>
          <a:p>
            <a:pPr>
              <a:buFont typeface="Arial" pitchFamily="34" charset="0"/>
              <a:buChar char="•"/>
            </a:pPr>
            <a:r>
              <a:rPr lang="en-US" sz="1800" dirty="0"/>
              <a:t>The Special Education and Related Services, and Program Modifications or Supports</a:t>
            </a:r>
          </a:p>
          <a:p>
            <a:pPr>
              <a:buFont typeface="Arial" pitchFamily="34" charset="0"/>
              <a:buChar char="•"/>
            </a:pPr>
            <a:r>
              <a:rPr lang="en-US" sz="1800" dirty="0"/>
              <a:t>The Extent, If Any, to which the Child Will Not Participate in Regular Classroom and Extracurricular Activities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should be included in the </a:t>
            </a:r>
            <a:r>
              <a:rPr lang="en-US" dirty="0" err="1"/>
              <a:t>iep</a:t>
            </a:r>
            <a:r>
              <a:rPr lang="en-US" dirty="0"/>
              <a:t>/components</a:t>
            </a:r>
          </a:p>
        </p:txBody>
      </p:sp>
      <p:sp>
        <p:nvSpPr>
          <p:cNvPr id="3" name="Content Placeholder 2"/>
          <p:cNvSpPr>
            <a:spLocks noGrp="1"/>
          </p:cNvSpPr>
          <p:nvPr>
            <p:ph idx="1"/>
          </p:nvPr>
        </p:nvSpPr>
        <p:spPr/>
        <p:txBody>
          <a:bodyPr>
            <a:noAutofit/>
          </a:bodyPr>
          <a:lstStyle/>
          <a:p>
            <a:pPr>
              <a:buFont typeface="Arial" pitchFamily="34" charset="0"/>
              <a:buChar char="•"/>
            </a:pPr>
            <a:r>
              <a:rPr lang="en-US" sz="2400" dirty="0"/>
              <a:t>Any Accommodations Necessary to Measure the Academic Achievement and Functional Performance of the Child</a:t>
            </a:r>
          </a:p>
          <a:p>
            <a:pPr>
              <a:buFont typeface="Arial" pitchFamily="34" charset="0"/>
              <a:buChar char="•"/>
            </a:pPr>
            <a:r>
              <a:rPr lang="en-US" sz="2400" dirty="0"/>
              <a:t>Projected Date for the Beginning of Services and Modifications</a:t>
            </a:r>
          </a:p>
          <a:p>
            <a:pPr>
              <a:buFont typeface="Arial" pitchFamily="34" charset="0"/>
              <a:buChar char="•"/>
            </a:pPr>
            <a:r>
              <a:rPr lang="en-US" sz="2400" dirty="0"/>
              <a:t>Transition Services (beginning no later than when the child turns 16, or younger if deemed appropriate by the IEP team)</a:t>
            </a:r>
          </a:p>
          <a:p>
            <a:pPr>
              <a:buFont typeface="Arial" pitchFamily="34" charset="0"/>
              <a:buChar char="•"/>
            </a:pPr>
            <a:r>
              <a:rPr lang="en-US" sz="2400" dirty="0"/>
              <a:t>Rights that Transfer at Age of Majority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An </a:t>
            </a:r>
            <a:r>
              <a:rPr lang="en-US" sz="3600" dirty="0" err="1"/>
              <a:t>iep</a:t>
            </a:r>
            <a:r>
              <a:rPr lang="en-US" sz="3600" dirty="0"/>
              <a:t> is in place, now what?</a:t>
            </a:r>
          </a:p>
        </p:txBody>
      </p:sp>
      <p:sp>
        <p:nvSpPr>
          <p:cNvPr id="3" name="Content Placeholder 2"/>
          <p:cNvSpPr>
            <a:spLocks noGrp="1"/>
          </p:cNvSpPr>
          <p:nvPr>
            <p:ph idx="1"/>
          </p:nvPr>
        </p:nvSpPr>
        <p:spPr>
          <a:xfrm>
            <a:off x="822960" y="1100628"/>
            <a:ext cx="7520940" cy="3820622"/>
          </a:xfrm>
        </p:spPr>
        <p:txBody>
          <a:bodyPr>
            <a:normAutofit fontScale="92500" lnSpcReduction="10000"/>
          </a:bodyPr>
          <a:lstStyle/>
          <a:p>
            <a:pPr>
              <a:buFont typeface="Arial"/>
              <a:buChar char="•"/>
            </a:pPr>
            <a:r>
              <a:rPr lang="en-US" sz="2200" dirty="0"/>
              <a:t>Annual review to revise or confirm continued eligibility for the services being provided.</a:t>
            </a:r>
          </a:p>
          <a:p>
            <a:pPr>
              <a:buFont typeface="Arial"/>
              <a:buChar char="•"/>
            </a:pPr>
            <a:r>
              <a:rPr lang="en-US" sz="2200" dirty="0"/>
              <a:t>Reevaluation is required at least every 3 years.</a:t>
            </a:r>
          </a:p>
          <a:p>
            <a:pPr lvl="2">
              <a:buFont typeface="Arial"/>
              <a:buChar char="•"/>
            </a:pPr>
            <a:r>
              <a:rPr lang="en-US" sz="2200" dirty="0"/>
              <a:t>Evaluate for changes to or additional disabilities.</a:t>
            </a:r>
          </a:p>
          <a:p>
            <a:pPr>
              <a:buFont typeface="Arial"/>
              <a:buChar char="•"/>
            </a:pPr>
            <a:r>
              <a:rPr lang="en-US" sz="2200" dirty="0"/>
              <a:t>Addendums may be used to make minor modifications.</a:t>
            </a:r>
          </a:p>
          <a:p>
            <a:pPr lvl="2">
              <a:buFont typeface="Arial"/>
              <a:buChar char="•"/>
            </a:pPr>
            <a:r>
              <a:rPr lang="en-US" sz="2200" dirty="0"/>
              <a:t>Add, modify, or delete instructional goals or objectives.</a:t>
            </a:r>
          </a:p>
          <a:p>
            <a:pPr lvl="2">
              <a:buFont typeface="Arial"/>
              <a:buChar char="•"/>
            </a:pPr>
            <a:r>
              <a:rPr lang="en-US" sz="2200" dirty="0"/>
              <a:t>Modify the amount of time in the current program</a:t>
            </a:r>
          </a:p>
          <a:p>
            <a:pPr lvl="2">
              <a:buFont typeface="Arial"/>
              <a:buChar char="•"/>
            </a:pPr>
            <a:r>
              <a:rPr lang="en-US" sz="2200" dirty="0"/>
              <a:t>Add, modify or delete related services</a:t>
            </a:r>
          </a:p>
          <a:p>
            <a:pPr lvl="2">
              <a:buFont typeface="Arial"/>
              <a:buChar char="•"/>
            </a:pPr>
            <a:r>
              <a:rPr lang="en-US" sz="2200" dirty="0"/>
              <a:t>Make other minor modifications</a:t>
            </a:r>
          </a:p>
          <a:p>
            <a:pPr>
              <a:buFont typeface="Arial"/>
              <a:buChar char="•"/>
            </a:pPr>
            <a:r>
              <a:rPr lang="en-US" sz="2200" dirty="0"/>
              <a:t>Anyone can request an addendum</a:t>
            </a:r>
          </a:p>
          <a:p>
            <a:pPr>
              <a:buFont typeface="Arial"/>
              <a:buChar char="•"/>
            </a:pPr>
            <a:r>
              <a:rPr lang="en-US" sz="2200" dirty="0"/>
              <a:t>Both the School and the parents must agree on any changes.</a:t>
            </a:r>
          </a:p>
          <a:p>
            <a:pPr>
              <a:buFont typeface="Arial"/>
              <a:buChar char="•"/>
            </a:pPr>
            <a:endParaRPr lang="en-US" dirty="0"/>
          </a:p>
        </p:txBody>
      </p:sp>
    </p:spTree>
    <p:extLst>
      <p:ext uri="{BB962C8B-B14F-4D97-AF65-F5344CB8AC3E}">
        <p14:creationId xmlns:p14="http://schemas.microsoft.com/office/powerpoint/2010/main" val="1146882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20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2000"/>
                                        <p:tgtEl>
                                          <p:spTgt spid="3">
                                            <p:txEl>
                                              <p:pRg st="3" end="3"/>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2000"/>
                                        <p:tgtEl>
                                          <p:spTgt spid="3">
                                            <p:txEl>
                                              <p:pRg st="4" end="4"/>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2000"/>
                                        <p:tgtEl>
                                          <p:spTgt spid="3">
                                            <p:txEl>
                                              <p:pRg st="5" end="5"/>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2000"/>
                                        <p:tgtEl>
                                          <p:spTgt spid="3">
                                            <p:txEl>
                                              <p:pRg st="6" end="6"/>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Extended school year (ESY)</a:t>
            </a:r>
          </a:p>
        </p:txBody>
      </p:sp>
      <p:sp>
        <p:nvSpPr>
          <p:cNvPr id="3" name="Content Placeholder 2"/>
          <p:cNvSpPr>
            <a:spLocks noGrp="1"/>
          </p:cNvSpPr>
          <p:nvPr>
            <p:ph idx="1"/>
          </p:nvPr>
        </p:nvSpPr>
        <p:spPr/>
        <p:txBody>
          <a:bodyPr>
            <a:normAutofit/>
          </a:bodyPr>
          <a:lstStyle/>
          <a:p>
            <a:r>
              <a:rPr lang="en-US" sz="3200" dirty="0"/>
              <a:t>If there is a risk of </a:t>
            </a:r>
            <a:r>
              <a:rPr lang="en-US" sz="3200" i="1" dirty="0"/>
              <a:t>severe regression, </a:t>
            </a:r>
            <a:r>
              <a:rPr lang="en-US" sz="3200" dirty="0"/>
              <a:t>specific services, like an extended school, </a:t>
            </a:r>
            <a:r>
              <a:rPr lang="en-US" sz="3200" i="1" dirty="0"/>
              <a:t>may</a:t>
            </a:r>
            <a:r>
              <a:rPr lang="en-US" sz="3200" dirty="0"/>
              <a:t> be appropriate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t>OVERVIEW</a:t>
            </a:r>
          </a:p>
        </p:txBody>
      </p:sp>
      <p:sp>
        <p:nvSpPr>
          <p:cNvPr id="3" name="Content Placeholder 2"/>
          <p:cNvSpPr>
            <a:spLocks noGrp="1"/>
          </p:cNvSpPr>
          <p:nvPr>
            <p:ph idx="1"/>
          </p:nvPr>
        </p:nvSpPr>
        <p:spPr/>
        <p:txBody>
          <a:bodyPr/>
          <a:lstStyle/>
          <a:p>
            <a:pPr algn="ctr">
              <a:spcBef>
                <a:spcPts val="0"/>
              </a:spcBef>
            </a:pPr>
            <a:endParaRPr lang="en-US" sz="2400" dirty="0"/>
          </a:p>
          <a:p>
            <a:pPr algn="ctr">
              <a:spcBef>
                <a:spcPts val="0"/>
              </a:spcBef>
            </a:pPr>
            <a:r>
              <a:rPr lang="en-US" sz="2400" dirty="0"/>
              <a:t>INVIDUALS WITH DISABILITIES IN EDUCATION ACT</a:t>
            </a:r>
          </a:p>
          <a:p>
            <a:pPr algn="ctr">
              <a:spcBef>
                <a:spcPts val="0"/>
              </a:spcBef>
            </a:pPr>
            <a:r>
              <a:rPr lang="en-US" sz="2400" dirty="0"/>
              <a:t>(IDEA)</a:t>
            </a:r>
          </a:p>
          <a:p>
            <a:pPr algn="ctr"/>
            <a:endParaRPr lang="en-US" dirty="0"/>
          </a:p>
          <a:p>
            <a:pPr algn="ctr"/>
            <a:r>
              <a:rPr lang="en-US" sz="2400" dirty="0"/>
              <a:t>SECTION 504 OF THE REHABILITIATION ACT </a:t>
            </a:r>
          </a:p>
          <a:p>
            <a:pPr algn="ctr"/>
            <a:endParaRPr lang="en-US" sz="2400" dirty="0"/>
          </a:p>
          <a:p>
            <a:r>
              <a:rPr lang="en-US" b="0" dirty="0"/>
              <a:t>	Understanding how these two laws work together (and separately)to provide FAPE allows you to better assist a child’s educational team in ensuring the child’s rights to a Free and Appropriate Education.</a:t>
            </a:r>
          </a:p>
        </p:txBody>
      </p:sp>
    </p:spTree>
    <p:extLst>
      <p:ext uri="{BB962C8B-B14F-4D97-AF65-F5344CB8AC3E}">
        <p14:creationId xmlns:p14="http://schemas.microsoft.com/office/powerpoint/2010/main" val="7441540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4"/>
          </p:nvPr>
        </p:nvSpPr>
        <p:spPr/>
      </p:sp>
      <p:sp>
        <p:nvSpPr>
          <p:cNvPr id="3" name="Title 2"/>
          <p:cNvSpPr>
            <a:spLocks noGrp="1"/>
          </p:cNvSpPr>
          <p:nvPr>
            <p:ph type="title"/>
          </p:nvPr>
        </p:nvSpPr>
        <p:spPr/>
        <p:txBody>
          <a:bodyPr/>
          <a:lstStyle/>
          <a:p>
            <a:r>
              <a:rPr lang="en-US" sz="7200" dirty="0"/>
              <a:t>QUESTIONS?</a:t>
            </a:r>
          </a:p>
        </p:txBody>
      </p:sp>
    </p:spTree>
    <p:extLst>
      <p:ext uri="{BB962C8B-B14F-4D97-AF65-F5344CB8AC3E}">
        <p14:creationId xmlns:p14="http://schemas.microsoft.com/office/powerpoint/2010/main" val="2983464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PURPOSE</a:t>
            </a:r>
          </a:p>
        </p:txBody>
      </p:sp>
      <p:sp>
        <p:nvSpPr>
          <p:cNvPr id="3" name="Text Placeholder 2"/>
          <p:cNvSpPr>
            <a:spLocks noGrp="1"/>
          </p:cNvSpPr>
          <p:nvPr>
            <p:ph type="body" idx="1"/>
          </p:nvPr>
        </p:nvSpPr>
        <p:spPr/>
        <p:txBody>
          <a:bodyPr>
            <a:normAutofit/>
          </a:bodyPr>
          <a:lstStyle/>
          <a:p>
            <a:pPr algn="ctr"/>
            <a:r>
              <a:rPr lang="en-US" sz="2400" dirty="0"/>
              <a:t>IDEA</a:t>
            </a:r>
          </a:p>
        </p:txBody>
      </p:sp>
      <p:sp>
        <p:nvSpPr>
          <p:cNvPr id="4" name="Content Placeholder 3"/>
          <p:cNvSpPr>
            <a:spLocks noGrp="1"/>
          </p:cNvSpPr>
          <p:nvPr>
            <p:ph sz="half" idx="2"/>
          </p:nvPr>
        </p:nvSpPr>
        <p:spPr>
          <a:xfrm>
            <a:off x="819150" y="1701848"/>
            <a:ext cx="3200400" cy="2685952"/>
          </a:xfrm>
        </p:spPr>
        <p:txBody>
          <a:bodyPr>
            <a:normAutofit/>
          </a:bodyPr>
          <a:lstStyle/>
          <a:p>
            <a:pPr>
              <a:buFont typeface="Arial"/>
              <a:buChar char="•"/>
            </a:pPr>
            <a:r>
              <a:rPr lang="en-US" sz="2000" dirty="0"/>
              <a:t>ensure a free and appropriate education for children with disabilities who fall within one of the specific disability categories as defined by the law.</a:t>
            </a:r>
          </a:p>
        </p:txBody>
      </p:sp>
      <p:sp>
        <p:nvSpPr>
          <p:cNvPr id="5" name="Text Placeholder 4"/>
          <p:cNvSpPr>
            <a:spLocks noGrp="1"/>
          </p:cNvSpPr>
          <p:nvPr>
            <p:ph type="body" sz="quarter" idx="3"/>
          </p:nvPr>
        </p:nvSpPr>
        <p:spPr/>
        <p:txBody>
          <a:bodyPr>
            <a:normAutofit/>
          </a:bodyPr>
          <a:lstStyle/>
          <a:p>
            <a:pPr algn="ctr"/>
            <a:r>
              <a:rPr lang="en-US" sz="2400" dirty="0"/>
              <a:t>SECTION 504</a:t>
            </a:r>
          </a:p>
        </p:txBody>
      </p:sp>
      <p:sp>
        <p:nvSpPr>
          <p:cNvPr id="6" name="Content Placeholder 5"/>
          <p:cNvSpPr>
            <a:spLocks noGrp="1"/>
          </p:cNvSpPr>
          <p:nvPr>
            <p:ph sz="quarter" idx="4"/>
          </p:nvPr>
        </p:nvSpPr>
        <p:spPr>
          <a:xfrm>
            <a:off x="4700016" y="1701848"/>
            <a:ext cx="3200400" cy="2685952"/>
          </a:xfrm>
        </p:spPr>
        <p:txBody>
          <a:bodyPr>
            <a:normAutofit fontScale="85000" lnSpcReduction="10000"/>
          </a:bodyPr>
          <a:lstStyle/>
          <a:p>
            <a:pPr>
              <a:buFont typeface="Arial"/>
              <a:buChar char="•"/>
            </a:pPr>
            <a:r>
              <a:rPr lang="en-US" sz="2000" dirty="0"/>
              <a:t>a broad civil rights law which protects the rights of individuals with disabilities in any agency, school or institution receiving federal funds to provide persons with disabilities to the greatest extent possible, an opportunity to fully participate with their peers. This includes ensuring FAPE.</a:t>
            </a:r>
          </a:p>
          <a:p>
            <a:pPr marL="0" indent="0"/>
            <a:endParaRPr lang="en-US" sz="2000" dirty="0">
              <a:solidFill>
                <a:srgbClr val="08A1D9"/>
              </a:solidFill>
            </a:endParaRPr>
          </a:p>
        </p:txBody>
      </p:sp>
      <p:sp>
        <p:nvSpPr>
          <p:cNvPr id="7" name="TextBox 6"/>
          <p:cNvSpPr txBox="1"/>
          <p:nvPr/>
        </p:nvSpPr>
        <p:spPr>
          <a:xfrm>
            <a:off x="511322" y="4463847"/>
            <a:ext cx="8395573" cy="523220"/>
          </a:xfrm>
          <a:prstGeom prst="rect">
            <a:avLst/>
          </a:prstGeom>
          <a:noFill/>
        </p:spPr>
        <p:txBody>
          <a:bodyPr wrap="square" rtlCol="0">
            <a:spAutoFit/>
          </a:bodyPr>
          <a:lstStyle/>
          <a:p>
            <a:r>
              <a:rPr lang="en-US" sz="2800" b="1" dirty="0">
                <a:solidFill>
                  <a:schemeClr val="accent3"/>
                </a:solidFill>
              </a:rPr>
              <a:t>APPROPRIATE EDUCATION = ADEQUATE EDUCATION</a:t>
            </a:r>
          </a:p>
        </p:txBody>
      </p:sp>
      <p:sp>
        <p:nvSpPr>
          <p:cNvPr id="8" name="TextBox 7"/>
          <p:cNvSpPr txBox="1"/>
          <p:nvPr/>
        </p:nvSpPr>
        <p:spPr>
          <a:xfrm>
            <a:off x="396875" y="4987067"/>
            <a:ext cx="8510020" cy="1569660"/>
          </a:xfrm>
          <a:prstGeom prst="rect">
            <a:avLst/>
          </a:prstGeom>
          <a:noFill/>
        </p:spPr>
        <p:txBody>
          <a:bodyPr wrap="square" rtlCol="0">
            <a:spAutoFit/>
          </a:bodyPr>
          <a:lstStyle/>
          <a:p>
            <a:r>
              <a:rPr lang="en-US" sz="3200" b="1" dirty="0"/>
              <a:t>In Michigan:</a:t>
            </a:r>
          </a:p>
          <a:p>
            <a:pPr algn="ctr"/>
            <a:r>
              <a:rPr lang="en-US" sz="3200" b="1" dirty="0"/>
              <a:t>APPROPRIATE EDUCATION MEANS EDUCATION THAT MAXIMIZES CHILD’S POTENTIAL</a:t>
            </a:r>
            <a:endParaRPr lang="en-US" sz="3600" b="1" dirty="0"/>
          </a:p>
        </p:txBody>
      </p:sp>
    </p:spTree>
    <p:extLst>
      <p:ext uri="{BB962C8B-B14F-4D97-AF65-F5344CB8AC3E}">
        <p14:creationId xmlns:p14="http://schemas.microsoft.com/office/powerpoint/2010/main" val="176443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20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fade">
                                      <p:cBhvr>
                                        <p:cTn id="27" dur="20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fade">
                                      <p:cBhvr>
                                        <p:cTn id="32" dur="2000"/>
                                        <p:tgtEl>
                                          <p:spTgt spid="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fade">
                                      <p:cBhvr>
                                        <p:cTn id="37" dur="2000"/>
                                        <p:tgtEl>
                                          <p:spTgt spid="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xEl>
                                              <p:pRg st="1" end="1"/>
                                            </p:txEl>
                                          </p:spTgt>
                                        </p:tgtEl>
                                        <p:attrNameLst>
                                          <p:attrName>style.visibility</p:attrName>
                                        </p:attrNameLst>
                                      </p:cBhvr>
                                      <p:to>
                                        <p:strVal val="visible"/>
                                      </p:to>
                                    </p:set>
                                    <p:animEffect transition="in" filter="fade">
                                      <p:cBhvr>
                                        <p:cTn id="42" dur="2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uiExpand="1" build="p"/>
      <p:bldP spid="5" grpId="0" build="p"/>
      <p:bldP spid="6" grpId="0" build="p"/>
      <p:bldP spid="7" grpId="0" build="p"/>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Who is protected?</a:t>
            </a:r>
          </a:p>
        </p:txBody>
      </p:sp>
      <p:sp>
        <p:nvSpPr>
          <p:cNvPr id="3" name="Text Placeholder 2"/>
          <p:cNvSpPr>
            <a:spLocks noGrp="1"/>
          </p:cNvSpPr>
          <p:nvPr>
            <p:ph type="body" idx="1"/>
          </p:nvPr>
        </p:nvSpPr>
        <p:spPr/>
        <p:txBody>
          <a:bodyPr>
            <a:normAutofit/>
          </a:bodyPr>
          <a:lstStyle/>
          <a:p>
            <a:pPr algn="ctr"/>
            <a:r>
              <a:rPr lang="en-US" sz="2400" dirty="0"/>
              <a:t>IDEA</a:t>
            </a:r>
          </a:p>
        </p:txBody>
      </p:sp>
      <p:sp>
        <p:nvSpPr>
          <p:cNvPr id="4" name="Content Placeholder 3"/>
          <p:cNvSpPr>
            <a:spLocks noGrp="1"/>
          </p:cNvSpPr>
          <p:nvPr>
            <p:ph sz="half" idx="2"/>
          </p:nvPr>
        </p:nvSpPr>
        <p:spPr>
          <a:xfrm>
            <a:off x="379368" y="1701848"/>
            <a:ext cx="3640182" cy="3108960"/>
          </a:xfrm>
        </p:spPr>
        <p:txBody>
          <a:bodyPr>
            <a:normAutofit lnSpcReduction="10000"/>
          </a:bodyPr>
          <a:lstStyle/>
          <a:p>
            <a:pPr>
              <a:buFont typeface="Arial"/>
              <a:buChar char="•"/>
            </a:pPr>
            <a:r>
              <a:rPr lang="en-US" sz="2000" dirty="0"/>
              <a:t>Children with qualified disabilities; including physical, developmental, and emotional disabilities.</a:t>
            </a:r>
          </a:p>
          <a:p>
            <a:pPr>
              <a:buFont typeface="Arial"/>
              <a:buChar char="•"/>
            </a:pPr>
            <a:r>
              <a:rPr lang="en-US" sz="2000" dirty="0"/>
              <a:t>The child must also require some sort of accommodation to properly benefit from the education that is provided.</a:t>
            </a:r>
          </a:p>
          <a:p>
            <a:pPr>
              <a:buFont typeface="Arial"/>
              <a:buChar char="•"/>
            </a:pPr>
            <a:r>
              <a:rPr lang="en-US" sz="2000" dirty="0"/>
              <a:t>Covers a child until age 26.</a:t>
            </a:r>
          </a:p>
        </p:txBody>
      </p:sp>
      <p:sp>
        <p:nvSpPr>
          <p:cNvPr id="5" name="Text Placeholder 4"/>
          <p:cNvSpPr>
            <a:spLocks noGrp="1"/>
          </p:cNvSpPr>
          <p:nvPr>
            <p:ph type="body" sz="quarter" idx="3"/>
          </p:nvPr>
        </p:nvSpPr>
        <p:spPr/>
        <p:txBody>
          <a:bodyPr>
            <a:normAutofit/>
          </a:bodyPr>
          <a:lstStyle/>
          <a:p>
            <a:pPr algn="ctr"/>
            <a:r>
              <a:rPr lang="en-US" sz="2400" dirty="0"/>
              <a:t>SECTION 504</a:t>
            </a:r>
          </a:p>
        </p:txBody>
      </p:sp>
      <p:sp>
        <p:nvSpPr>
          <p:cNvPr id="6" name="Content Placeholder 5"/>
          <p:cNvSpPr>
            <a:spLocks noGrp="1"/>
          </p:cNvSpPr>
          <p:nvPr>
            <p:ph sz="quarter" idx="4"/>
          </p:nvPr>
        </p:nvSpPr>
        <p:spPr>
          <a:xfrm>
            <a:off x="4700016" y="1701848"/>
            <a:ext cx="3643884" cy="3108960"/>
          </a:xfrm>
        </p:spPr>
        <p:txBody>
          <a:bodyPr>
            <a:normAutofit/>
          </a:bodyPr>
          <a:lstStyle/>
          <a:p>
            <a:pPr>
              <a:buFont typeface="Arial"/>
              <a:buChar char="•"/>
            </a:pPr>
            <a:r>
              <a:rPr lang="en-US" sz="2000" dirty="0"/>
              <a:t>All persons with a disability.</a:t>
            </a:r>
          </a:p>
          <a:p>
            <a:pPr>
              <a:buFont typeface="Arial"/>
              <a:buChar char="•"/>
            </a:pPr>
            <a:r>
              <a:rPr lang="en-US" sz="2000" dirty="0"/>
              <a:t>A disabled person is:</a:t>
            </a:r>
          </a:p>
          <a:p>
            <a:pPr lvl="2">
              <a:buFont typeface="Arial"/>
              <a:buChar char="•"/>
            </a:pPr>
            <a:r>
              <a:rPr lang="en-US" dirty="0"/>
              <a:t>Having a physical or mental impairment which limits one or more major life activity;</a:t>
            </a:r>
          </a:p>
          <a:p>
            <a:pPr lvl="2">
              <a:buFont typeface="Arial"/>
              <a:buChar char="•"/>
            </a:pPr>
            <a:r>
              <a:rPr lang="en-US" dirty="0"/>
              <a:t>Have a record of such an impairment or</a:t>
            </a:r>
          </a:p>
          <a:p>
            <a:pPr lvl="2">
              <a:buFont typeface="Arial"/>
              <a:buChar char="•"/>
            </a:pPr>
            <a:r>
              <a:rPr lang="en-US" dirty="0"/>
              <a:t>Are regarded as having an impairment.</a:t>
            </a:r>
          </a:p>
        </p:txBody>
      </p:sp>
    </p:spTree>
    <p:extLst>
      <p:ext uri="{BB962C8B-B14F-4D97-AF65-F5344CB8AC3E}">
        <p14:creationId xmlns:p14="http://schemas.microsoft.com/office/powerpoint/2010/main" val="3610427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fade">
                                      <p:cBhvr>
                                        <p:cTn id="22" dur="20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fade">
                                      <p:cBhvr>
                                        <p:cTn id="27" dur="20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fade">
                                      <p:cBhvr>
                                        <p:cTn id="32" dur="20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fade">
                                      <p:cBhvr>
                                        <p:cTn id="37" dur="2000"/>
                                        <p:tgtEl>
                                          <p:spTgt spid="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1" end="1"/>
                                            </p:txEl>
                                          </p:spTgt>
                                        </p:tgtEl>
                                        <p:attrNameLst>
                                          <p:attrName>style.visibility</p:attrName>
                                        </p:attrNameLst>
                                      </p:cBhvr>
                                      <p:to>
                                        <p:strVal val="visible"/>
                                      </p:to>
                                    </p:set>
                                    <p:animEffect transition="in" filter="fade">
                                      <p:cBhvr>
                                        <p:cTn id="42" dur="2000"/>
                                        <p:tgtEl>
                                          <p:spTgt spid="6">
                                            <p:txEl>
                                              <p:pRg st="1" end="1"/>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6">
                                            <p:txEl>
                                              <p:pRg st="2" end="2"/>
                                            </p:txEl>
                                          </p:spTgt>
                                        </p:tgtEl>
                                        <p:attrNameLst>
                                          <p:attrName>style.visibility</p:attrName>
                                        </p:attrNameLst>
                                      </p:cBhvr>
                                      <p:to>
                                        <p:strVal val="visible"/>
                                      </p:to>
                                    </p:set>
                                    <p:animEffect transition="in" filter="fade">
                                      <p:cBhvr>
                                        <p:cTn id="45" dur="2000"/>
                                        <p:tgtEl>
                                          <p:spTgt spid="6">
                                            <p:txEl>
                                              <p:pRg st="2" end="2"/>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6">
                                            <p:txEl>
                                              <p:pRg st="3" end="3"/>
                                            </p:txEl>
                                          </p:spTgt>
                                        </p:tgtEl>
                                        <p:attrNameLst>
                                          <p:attrName>style.visibility</p:attrName>
                                        </p:attrNameLst>
                                      </p:cBhvr>
                                      <p:to>
                                        <p:strVal val="visible"/>
                                      </p:to>
                                    </p:set>
                                    <p:animEffect transition="in" filter="fade">
                                      <p:cBhvr>
                                        <p:cTn id="48" dur="2000"/>
                                        <p:tgtEl>
                                          <p:spTgt spid="6">
                                            <p:txEl>
                                              <p:pRg st="3" end="3"/>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6">
                                            <p:txEl>
                                              <p:pRg st="4" end="4"/>
                                            </p:txEl>
                                          </p:spTgt>
                                        </p:tgtEl>
                                        <p:attrNameLst>
                                          <p:attrName>style.visibility</p:attrName>
                                        </p:attrNameLst>
                                      </p:cBhvr>
                                      <p:to>
                                        <p:strVal val="visible"/>
                                      </p:to>
                                    </p:set>
                                    <p:animEffect transition="in" filter="fade">
                                      <p:cBhvr>
                                        <p:cTn id="51" dur="2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5"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IDEA Qualifying Disabilities</a:t>
            </a:r>
          </a:p>
        </p:txBody>
      </p:sp>
      <p:sp>
        <p:nvSpPr>
          <p:cNvPr id="3" name="Content Placeholder 2"/>
          <p:cNvSpPr>
            <a:spLocks noGrp="1"/>
          </p:cNvSpPr>
          <p:nvPr>
            <p:ph idx="1"/>
          </p:nvPr>
        </p:nvSpPr>
        <p:spPr>
          <a:ln>
            <a:solidFill>
              <a:schemeClr val="bg1"/>
            </a:solidFill>
          </a:ln>
        </p:spPr>
        <p:txBody>
          <a:bodyPr>
            <a:normAutofit/>
          </a:bodyPr>
          <a:lstStyle/>
          <a:p>
            <a:r>
              <a:rPr lang="en-US" dirty="0"/>
              <a:t>There are 13 categories of special education as defined by the Individuals with Disabilities Education Act (IDEA).  In order to qualify for special education, the IEP team must determine that a child has one of the following:</a:t>
            </a:r>
          </a:p>
          <a:p>
            <a:r>
              <a:rPr lang="en-US" dirty="0"/>
              <a:t>Autism					Orthopedic Impairment</a:t>
            </a:r>
          </a:p>
          <a:p>
            <a:r>
              <a:rPr lang="en-US" dirty="0"/>
              <a:t>Blindness					Other Health Impaired</a:t>
            </a:r>
          </a:p>
          <a:p>
            <a:r>
              <a:rPr lang="en-US" dirty="0"/>
              <a:t>Deafness					Specific Learning Disability</a:t>
            </a:r>
          </a:p>
          <a:p>
            <a:r>
              <a:rPr lang="en-US" dirty="0"/>
              <a:t>Emotional Disturbance			Speech or Language Impairment</a:t>
            </a:r>
          </a:p>
          <a:p>
            <a:r>
              <a:rPr lang="en-US" dirty="0"/>
              <a:t>Hearing Impairment 				Traumatic Brain Injury</a:t>
            </a:r>
          </a:p>
          <a:p>
            <a:r>
              <a:rPr lang="en-US" dirty="0"/>
              <a:t>Intellectual Disability				Visual Impairment</a:t>
            </a:r>
          </a:p>
          <a:p>
            <a:r>
              <a:rPr lang="en-US" dirty="0"/>
              <a:t>Multiple Disabilities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2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2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2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20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What protection is provided?</a:t>
            </a:r>
          </a:p>
        </p:txBody>
      </p:sp>
      <p:sp>
        <p:nvSpPr>
          <p:cNvPr id="3" name="Text Placeholder 2"/>
          <p:cNvSpPr>
            <a:spLocks noGrp="1"/>
          </p:cNvSpPr>
          <p:nvPr>
            <p:ph type="body" idx="1"/>
          </p:nvPr>
        </p:nvSpPr>
        <p:spPr/>
        <p:txBody>
          <a:bodyPr>
            <a:normAutofit/>
          </a:bodyPr>
          <a:lstStyle/>
          <a:p>
            <a:pPr algn="ctr"/>
            <a:r>
              <a:rPr lang="en-US" sz="2400" dirty="0"/>
              <a:t>idea</a:t>
            </a:r>
          </a:p>
        </p:txBody>
      </p:sp>
      <p:sp>
        <p:nvSpPr>
          <p:cNvPr id="4" name="Content Placeholder 3"/>
          <p:cNvSpPr>
            <a:spLocks noGrp="1"/>
          </p:cNvSpPr>
          <p:nvPr>
            <p:ph sz="half" idx="2"/>
          </p:nvPr>
        </p:nvSpPr>
        <p:spPr>
          <a:xfrm>
            <a:off x="379368" y="1701848"/>
            <a:ext cx="3640182" cy="3108960"/>
          </a:xfrm>
        </p:spPr>
        <p:txBody>
          <a:bodyPr>
            <a:normAutofit lnSpcReduction="10000"/>
          </a:bodyPr>
          <a:lstStyle/>
          <a:p>
            <a:pPr>
              <a:buFont typeface="Arial"/>
              <a:buChar char="•"/>
            </a:pPr>
            <a:r>
              <a:rPr lang="en-US" dirty="0"/>
              <a:t>Free and Appropriate Education (FAPE)</a:t>
            </a:r>
          </a:p>
          <a:p>
            <a:pPr>
              <a:buFont typeface="Arial"/>
              <a:buChar char="•"/>
            </a:pPr>
            <a:r>
              <a:rPr lang="en-US" dirty="0"/>
              <a:t>Least Restrictive Environment (LRE)</a:t>
            </a:r>
          </a:p>
          <a:p>
            <a:pPr>
              <a:buFont typeface="Arial"/>
              <a:buChar char="•"/>
            </a:pPr>
            <a:r>
              <a:rPr lang="en-US" dirty="0"/>
              <a:t>Child Find – schools have an affirmative duty to find children with disabilities.</a:t>
            </a:r>
          </a:p>
        </p:txBody>
      </p:sp>
      <p:sp>
        <p:nvSpPr>
          <p:cNvPr id="5" name="Text Placeholder 4"/>
          <p:cNvSpPr>
            <a:spLocks noGrp="1"/>
          </p:cNvSpPr>
          <p:nvPr>
            <p:ph type="body" sz="quarter" idx="3"/>
          </p:nvPr>
        </p:nvSpPr>
        <p:spPr/>
        <p:txBody>
          <a:bodyPr>
            <a:normAutofit/>
          </a:bodyPr>
          <a:lstStyle/>
          <a:p>
            <a:pPr algn="ctr"/>
            <a:r>
              <a:rPr lang="en-US" sz="2400" dirty="0"/>
              <a:t>Section 504</a:t>
            </a:r>
          </a:p>
        </p:txBody>
      </p:sp>
      <p:sp>
        <p:nvSpPr>
          <p:cNvPr id="6" name="Content Placeholder 5"/>
          <p:cNvSpPr>
            <a:spLocks noGrp="1"/>
          </p:cNvSpPr>
          <p:nvPr>
            <p:ph sz="quarter" idx="4"/>
          </p:nvPr>
        </p:nvSpPr>
        <p:spPr>
          <a:xfrm>
            <a:off x="4700016" y="1701848"/>
            <a:ext cx="3643884" cy="3108960"/>
          </a:xfrm>
        </p:spPr>
        <p:txBody>
          <a:bodyPr>
            <a:normAutofit fontScale="92500" lnSpcReduction="20000"/>
          </a:bodyPr>
          <a:lstStyle/>
          <a:p>
            <a:pPr>
              <a:buFont typeface="Arial"/>
              <a:buChar char="•"/>
            </a:pPr>
            <a:r>
              <a:rPr lang="en-US" dirty="0"/>
              <a:t>Free and Appropriate Education (FAPE)</a:t>
            </a:r>
          </a:p>
          <a:p>
            <a:pPr>
              <a:buFont typeface="Arial"/>
              <a:buChar char="•"/>
            </a:pPr>
            <a:r>
              <a:rPr lang="en-US" dirty="0"/>
              <a:t>Remove barriers to general education.</a:t>
            </a:r>
          </a:p>
          <a:p>
            <a:pPr>
              <a:buFont typeface="Arial"/>
              <a:buChar char="•"/>
            </a:pPr>
            <a:r>
              <a:rPr lang="en-US" dirty="0"/>
              <a:t>Reasonable accommodations must be made to allow the child to participate in the general curriculum and extracurricular activities.</a:t>
            </a:r>
          </a:p>
        </p:txBody>
      </p:sp>
    </p:spTree>
    <p:extLst>
      <p:ext uri="{BB962C8B-B14F-4D97-AF65-F5344CB8AC3E}">
        <p14:creationId xmlns:p14="http://schemas.microsoft.com/office/powerpoint/2010/main" val="3729701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2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20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fade">
                                      <p:cBhvr>
                                        <p:cTn id="27" dur="20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fade">
                                      <p:cBhvr>
                                        <p:cTn id="32" dur="2000"/>
                                        <p:tgtEl>
                                          <p:spTgt spid="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Effect transition="in" filter="fade">
                                      <p:cBhvr>
                                        <p:cTn id="37" dur="2000"/>
                                        <p:tgtEl>
                                          <p:spTgt spid="6">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Effect transition="in" filter="fade">
                                      <p:cBhvr>
                                        <p:cTn id="42"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4"/>
          </p:nvPr>
        </p:nvSpPr>
        <p:spPr/>
      </p:sp>
      <p:sp>
        <p:nvSpPr>
          <p:cNvPr id="3" name="Title 2"/>
          <p:cNvSpPr>
            <a:spLocks noGrp="1"/>
          </p:cNvSpPr>
          <p:nvPr>
            <p:ph type="title"/>
          </p:nvPr>
        </p:nvSpPr>
        <p:spPr/>
        <p:txBody>
          <a:bodyPr/>
          <a:lstStyle/>
          <a:p>
            <a:r>
              <a:rPr lang="en-US" sz="7200" dirty="0"/>
              <a:t>QUESTIONS?</a:t>
            </a:r>
          </a:p>
        </p:txBody>
      </p:sp>
    </p:spTree>
    <p:extLst>
      <p:ext uri="{BB962C8B-B14F-4D97-AF65-F5344CB8AC3E}">
        <p14:creationId xmlns:p14="http://schemas.microsoft.com/office/powerpoint/2010/main" val="636665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4"/>
          </p:nvPr>
        </p:nvSpPr>
        <p:spPr/>
      </p:sp>
      <p:sp>
        <p:nvSpPr>
          <p:cNvPr id="3" name="Title 2"/>
          <p:cNvSpPr>
            <a:spLocks noGrp="1"/>
          </p:cNvSpPr>
          <p:nvPr>
            <p:ph type="title"/>
          </p:nvPr>
        </p:nvSpPr>
        <p:spPr/>
        <p:txBody>
          <a:bodyPr/>
          <a:lstStyle/>
          <a:p>
            <a:pPr algn="ctr"/>
            <a:r>
              <a:rPr lang="en-US" dirty="0"/>
              <a:t>INDIVIDUALIZED EDUCATION PPROGRAMS</a:t>
            </a:r>
          </a:p>
        </p:txBody>
      </p:sp>
    </p:spTree>
    <p:extLst>
      <p:ext uri="{BB962C8B-B14F-4D97-AF65-F5344CB8AC3E}">
        <p14:creationId xmlns:p14="http://schemas.microsoft.com/office/powerpoint/2010/main" val="2972307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The evaluation process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92891781"/>
              </p:ext>
            </p:extLst>
          </p:nvPr>
        </p:nvGraphicFramePr>
        <p:xfrm>
          <a:off x="-428851" y="1100628"/>
          <a:ext cx="9764597" cy="35798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42135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19738262-E556-FE45-9FFA-085AB5BC3A80}"/>
                                            </p:graphicEl>
                                          </p:spTgt>
                                        </p:tgtEl>
                                        <p:attrNameLst>
                                          <p:attrName>style.visibility</p:attrName>
                                        </p:attrNameLst>
                                      </p:cBhvr>
                                      <p:to>
                                        <p:strVal val="visible"/>
                                      </p:to>
                                    </p:set>
                                    <p:animEffect transition="in" filter="fade">
                                      <p:cBhvr>
                                        <p:cTn id="12" dur="2000"/>
                                        <p:tgtEl>
                                          <p:spTgt spid="4">
                                            <p:graphicEl>
                                              <a:dgm id="{19738262-E556-FE45-9FFA-085AB5BC3A80}"/>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889341D7-28A6-FD40-94B6-DD56BC25B13C}"/>
                                            </p:graphicEl>
                                          </p:spTgt>
                                        </p:tgtEl>
                                        <p:attrNameLst>
                                          <p:attrName>style.visibility</p:attrName>
                                        </p:attrNameLst>
                                      </p:cBhvr>
                                      <p:to>
                                        <p:strVal val="visible"/>
                                      </p:to>
                                    </p:set>
                                    <p:animEffect transition="in" filter="fade">
                                      <p:cBhvr>
                                        <p:cTn id="15" dur="2000"/>
                                        <p:tgtEl>
                                          <p:spTgt spid="4">
                                            <p:graphicEl>
                                              <a:dgm id="{889341D7-28A6-FD40-94B6-DD56BC25B13C}"/>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80B89491-F139-104A-87CD-40F374B4B862}"/>
                                            </p:graphicEl>
                                          </p:spTgt>
                                        </p:tgtEl>
                                        <p:attrNameLst>
                                          <p:attrName>style.visibility</p:attrName>
                                        </p:attrNameLst>
                                      </p:cBhvr>
                                      <p:to>
                                        <p:strVal val="visible"/>
                                      </p:to>
                                    </p:set>
                                    <p:animEffect transition="in" filter="fade">
                                      <p:cBhvr>
                                        <p:cTn id="20" dur="2000"/>
                                        <p:tgtEl>
                                          <p:spTgt spid="4">
                                            <p:graphicEl>
                                              <a:dgm id="{80B89491-F139-104A-87CD-40F374B4B862}"/>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graphicEl>
                                              <a:dgm id="{A250969A-59BA-D946-B2E5-08E936322716}"/>
                                            </p:graphicEl>
                                          </p:spTgt>
                                        </p:tgtEl>
                                        <p:attrNameLst>
                                          <p:attrName>style.visibility</p:attrName>
                                        </p:attrNameLst>
                                      </p:cBhvr>
                                      <p:to>
                                        <p:strVal val="visible"/>
                                      </p:to>
                                    </p:set>
                                    <p:animEffect transition="in" filter="fade">
                                      <p:cBhvr>
                                        <p:cTn id="25" dur="2000"/>
                                        <p:tgtEl>
                                          <p:spTgt spid="4">
                                            <p:graphicEl>
                                              <a:dgm id="{A250969A-59BA-D946-B2E5-08E936322716}"/>
                                            </p:graphic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
                                            <p:graphicEl>
                                              <a:dgm id="{29BFFAE3-F40F-DE40-8B39-5F8D8AF24D4A}"/>
                                            </p:graphicEl>
                                          </p:spTgt>
                                        </p:tgtEl>
                                        <p:attrNameLst>
                                          <p:attrName>style.visibility</p:attrName>
                                        </p:attrNameLst>
                                      </p:cBhvr>
                                      <p:to>
                                        <p:strVal val="visible"/>
                                      </p:to>
                                    </p:set>
                                    <p:animEffect transition="in" filter="fade">
                                      <p:cBhvr>
                                        <p:cTn id="28" dur="2000"/>
                                        <p:tgtEl>
                                          <p:spTgt spid="4">
                                            <p:graphicEl>
                                              <a:dgm id="{29BFFAE3-F40F-DE40-8B39-5F8D8AF24D4A}"/>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
                                            <p:graphicEl>
                                              <a:dgm id="{21AC33A4-0D98-AA40-B929-07EB5BB3C85A}"/>
                                            </p:graphicEl>
                                          </p:spTgt>
                                        </p:tgtEl>
                                        <p:attrNameLst>
                                          <p:attrName>style.visibility</p:attrName>
                                        </p:attrNameLst>
                                      </p:cBhvr>
                                      <p:to>
                                        <p:strVal val="visible"/>
                                      </p:to>
                                    </p:set>
                                    <p:animEffect transition="in" filter="fade">
                                      <p:cBhvr>
                                        <p:cTn id="33" dur="2000"/>
                                        <p:tgtEl>
                                          <p:spTgt spid="4">
                                            <p:graphicEl>
                                              <a:dgm id="{21AC33A4-0D98-AA40-B929-07EB5BB3C85A}"/>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4">
                                            <p:graphicEl>
                                              <a:dgm id="{88020D9C-3F33-BC48-A9D0-EA45A6BFB345}"/>
                                            </p:graphicEl>
                                          </p:spTgt>
                                        </p:tgtEl>
                                        <p:attrNameLst>
                                          <p:attrName>style.visibility</p:attrName>
                                        </p:attrNameLst>
                                      </p:cBhvr>
                                      <p:to>
                                        <p:strVal val="visible"/>
                                      </p:to>
                                    </p:set>
                                    <p:animEffect transition="in" filter="fade">
                                      <p:cBhvr>
                                        <p:cTn id="38" dur="2000"/>
                                        <p:tgtEl>
                                          <p:spTgt spid="4">
                                            <p:graphicEl>
                                              <a:dgm id="{88020D9C-3F33-BC48-A9D0-EA45A6BFB345}"/>
                                            </p:graphic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
                                            <p:graphicEl>
                                              <a:dgm id="{A47EB235-70B1-364B-AEC8-C04A7AF9D65C}"/>
                                            </p:graphicEl>
                                          </p:spTgt>
                                        </p:tgtEl>
                                        <p:attrNameLst>
                                          <p:attrName>style.visibility</p:attrName>
                                        </p:attrNameLst>
                                      </p:cBhvr>
                                      <p:to>
                                        <p:strVal val="visible"/>
                                      </p:to>
                                    </p:set>
                                    <p:animEffect transition="in" filter="fade">
                                      <p:cBhvr>
                                        <p:cTn id="41" dur="2000"/>
                                        <p:tgtEl>
                                          <p:spTgt spid="4">
                                            <p:graphicEl>
                                              <a:dgm id="{A47EB235-70B1-364B-AEC8-C04A7AF9D65C}"/>
                                            </p:graphic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4">
                                            <p:graphicEl>
                                              <a:dgm id="{C06D6955-9B3C-634C-8DB6-FC6FCA7C40D1}"/>
                                            </p:graphicEl>
                                          </p:spTgt>
                                        </p:tgtEl>
                                        <p:attrNameLst>
                                          <p:attrName>style.visibility</p:attrName>
                                        </p:attrNameLst>
                                      </p:cBhvr>
                                      <p:to>
                                        <p:strVal val="visible"/>
                                      </p:to>
                                    </p:set>
                                    <p:animEffect transition="in" filter="fade">
                                      <p:cBhvr>
                                        <p:cTn id="46" dur="2000"/>
                                        <p:tgtEl>
                                          <p:spTgt spid="4">
                                            <p:graphicEl>
                                              <a:dgm id="{C06D6955-9B3C-634C-8DB6-FC6FCA7C40D1}"/>
                                            </p:graphic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4">
                                            <p:graphicEl>
                                              <a:dgm id="{91537CD2-E30E-664F-93A4-C70031681B01}"/>
                                            </p:graphicEl>
                                          </p:spTgt>
                                        </p:tgtEl>
                                        <p:attrNameLst>
                                          <p:attrName>style.visibility</p:attrName>
                                        </p:attrNameLst>
                                      </p:cBhvr>
                                      <p:to>
                                        <p:strVal val="visible"/>
                                      </p:to>
                                    </p:set>
                                    <p:animEffect transition="in" filter="fade">
                                      <p:cBhvr>
                                        <p:cTn id="51" dur="2000"/>
                                        <p:tgtEl>
                                          <p:spTgt spid="4">
                                            <p:graphicEl>
                                              <a:dgm id="{91537CD2-E30E-664F-93A4-C70031681B01}"/>
                                            </p:graphic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4">
                                            <p:graphicEl>
                                              <a:dgm id="{BA6C9FD9-B67D-194C-A407-4C49679AFE9F}"/>
                                            </p:graphicEl>
                                          </p:spTgt>
                                        </p:tgtEl>
                                        <p:attrNameLst>
                                          <p:attrName>style.visibility</p:attrName>
                                        </p:attrNameLst>
                                      </p:cBhvr>
                                      <p:to>
                                        <p:strVal val="visible"/>
                                      </p:to>
                                    </p:set>
                                    <p:animEffect transition="in" filter="fade">
                                      <p:cBhvr>
                                        <p:cTn id="56" dur="2000"/>
                                        <p:tgtEl>
                                          <p:spTgt spid="4">
                                            <p:graphicEl>
                                              <a:dgm id="{BA6C9FD9-B67D-194C-A407-4C49679AFE9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bld="one"/>
        </p:bldSub>
      </p:bldGraphic>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4191</TotalTime>
  <Words>1055</Words>
  <Application>Microsoft Office PowerPoint</Application>
  <PresentationFormat>On-screen Show (4:3)</PresentationFormat>
  <Paragraphs>140</Paragraphs>
  <Slides>20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Franklin Gothic Book</vt:lpstr>
      <vt:lpstr>Franklin Gothic Medium</vt:lpstr>
      <vt:lpstr>Tunga</vt:lpstr>
      <vt:lpstr>Wingdings</vt:lpstr>
      <vt:lpstr>Angles</vt:lpstr>
      <vt:lpstr>Free appropriate public education (fape)</vt:lpstr>
      <vt:lpstr>OVERVIEW</vt:lpstr>
      <vt:lpstr>PURPOSE</vt:lpstr>
      <vt:lpstr>Who is protected?</vt:lpstr>
      <vt:lpstr>IDEA Qualifying Disabilities</vt:lpstr>
      <vt:lpstr>What protection is provided?</vt:lpstr>
      <vt:lpstr>QUESTIONS?</vt:lpstr>
      <vt:lpstr>INDIVIDUALIZED EDUCATION PPROGRAMS</vt:lpstr>
      <vt:lpstr>The evaluation process</vt:lpstr>
      <vt:lpstr>PROCESS TIMELINE  (school Initiated)</vt:lpstr>
      <vt:lpstr>What if the student is denied services?</vt:lpstr>
      <vt:lpstr>What Is the purpose of an iep?</vt:lpstr>
      <vt:lpstr>Who participates in an iep meeting?</vt:lpstr>
      <vt:lpstr>Who is considered a parent?</vt:lpstr>
      <vt:lpstr>Formulation of the iep</vt:lpstr>
      <vt:lpstr>What should be included in the iep/components</vt:lpstr>
      <vt:lpstr>What should be included in the iep/components</vt:lpstr>
      <vt:lpstr>An iep is in place, now what?</vt:lpstr>
      <vt:lpstr>Extended school year (ESY)</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Individualized Education Programs</dc:title>
  <dc:creator>Erika Hunting</dc:creator>
  <cp:lastModifiedBy>Kristin Clark</cp:lastModifiedBy>
  <cp:revision>34</cp:revision>
  <dcterms:created xsi:type="dcterms:W3CDTF">2013-02-15T13:59:42Z</dcterms:created>
  <dcterms:modified xsi:type="dcterms:W3CDTF">2016-05-11T13:55:10Z</dcterms:modified>
</cp:coreProperties>
</file>